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1" r:id="rId3"/>
    <p:sldId id="262" r:id="rId4"/>
    <p:sldId id="257" r:id="rId5"/>
    <p:sldId id="263" r:id="rId6"/>
    <p:sldId id="268" r:id="rId7"/>
    <p:sldId id="264" r:id="rId8"/>
    <p:sldId id="258" r:id="rId9"/>
    <p:sldId id="272" r:id="rId10"/>
    <p:sldId id="269" r:id="rId11"/>
    <p:sldId id="274" r:id="rId12"/>
    <p:sldId id="259" r:id="rId13"/>
    <p:sldId id="270"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712" autoAdjust="0"/>
  </p:normalViewPr>
  <p:slideViewPr>
    <p:cSldViewPr snapToGrid="0">
      <p:cViewPr varScale="1">
        <p:scale>
          <a:sx n="68" d="100"/>
          <a:sy n="68" d="100"/>
        </p:scale>
        <p:origin x="816" y="60"/>
      </p:cViewPr>
      <p:guideLst/>
    </p:cSldViewPr>
  </p:slideViewPr>
  <p:notesTextViewPr>
    <p:cViewPr>
      <p:scale>
        <a:sx n="1" d="1"/>
        <a:sy n="1" d="1"/>
      </p:scale>
      <p:origin x="0" y="0"/>
    </p:cViewPr>
  </p:notesTextViewPr>
  <p:notesViewPr>
    <p:cSldViewPr snapToGrid="0">
      <p:cViewPr varScale="1">
        <p:scale>
          <a:sx n="54" d="100"/>
          <a:sy n="54" d="100"/>
        </p:scale>
        <p:origin x="287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B20BDB0-D1DF-4B2C-BF83-FEBB633598E1}" type="datetimeFigureOut">
              <a:rPr lang="en-US" smtClean="0"/>
              <a:t>2/14/2019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5F935E3-EE9E-4D3D-ADDA-C7E3D78AA986}" type="slidenum">
              <a:rPr lang="en-US" smtClean="0"/>
              <a:t>‹#›</a:t>
            </a:fld>
            <a:endParaRPr lang="en-US"/>
          </a:p>
        </p:txBody>
      </p:sp>
    </p:spTree>
    <p:extLst>
      <p:ext uri="{BB962C8B-B14F-4D97-AF65-F5344CB8AC3E}">
        <p14:creationId xmlns:p14="http://schemas.microsoft.com/office/powerpoint/2010/main" val="3331881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jewishvirtuallibrary.org/blemish"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www.respectability.org/2018/09/jewish-disability-inclusion-survey/" TargetMode="External"/><Relationship Id="rId4" Type="http://schemas.openxmlformats.org/officeDocument/2006/relationships/hyperlink" Target="https://www.sbl-site.org/assets/pdfs/TBv2i8_SchipperDisability.pdf"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jewishphilanthropy.com/how-inclusive-are-you-of-those-with-disabilitie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96975"/>
            <a:ext cx="5575300" cy="3136900"/>
          </a:xfrm>
        </p:spPr>
      </p:sp>
      <p:sp>
        <p:nvSpPr>
          <p:cNvPr id="3" name="Notes Placeholder 2"/>
          <p:cNvSpPr>
            <a:spLocks noGrp="1"/>
          </p:cNvSpPr>
          <p:nvPr>
            <p:ph type="body" idx="1"/>
          </p:nvPr>
        </p:nvSpPr>
        <p:spPr/>
        <p:txBody>
          <a:bodyPr/>
          <a:lstStyle/>
          <a:p>
            <a:r>
              <a:rPr lang="en-US" dirty="0"/>
              <a:t>Introduce ourselves -  Arielle, then Lisa</a:t>
            </a:r>
          </a:p>
          <a:p>
            <a:endParaRPr lang="en-US" dirty="0"/>
          </a:p>
        </p:txBody>
      </p:sp>
      <p:sp>
        <p:nvSpPr>
          <p:cNvPr id="4" name="Slide Number Placeholder 3"/>
          <p:cNvSpPr>
            <a:spLocks noGrp="1"/>
          </p:cNvSpPr>
          <p:nvPr>
            <p:ph type="sldNum" sz="quarter" idx="5"/>
          </p:nvPr>
        </p:nvSpPr>
        <p:spPr/>
        <p:txBody>
          <a:bodyPr/>
          <a:lstStyle/>
          <a:p>
            <a:fld id="{05F935E3-EE9E-4D3D-ADDA-C7E3D78AA986}" type="slidenum">
              <a:rPr lang="en-US" smtClean="0"/>
              <a:t>1</a:t>
            </a:fld>
            <a:endParaRPr lang="en-US"/>
          </a:p>
        </p:txBody>
      </p:sp>
    </p:spTree>
    <p:extLst>
      <p:ext uri="{BB962C8B-B14F-4D97-AF65-F5344CB8AC3E}">
        <p14:creationId xmlns:p14="http://schemas.microsoft.com/office/powerpoint/2010/main" val="36645066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5F935E3-EE9E-4D3D-ADDA-C7E3D78AA986}" type="slidenum">
              <a:rPr lang="en-US" smtClean="0"/>
              <a:t>10</a:t>
            </a:fld>
            <a:endParaRPr lang="en-US"/>
          </a:p>
        </p:txBody>
      </p:sp>
    </p:spTree>
    <p:extLst>
      <p:ext uri="{BB962C8B-B14F-4D97-AF65-F5344CB8AC3E}">
        <p14:creationId xmlns:p14="http://schemas.microsoft.com/office/powerpoint/2010/main" val="2521598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1"/>
            <a:ext cx="5608320" cy="4141471"/>
          </a:xfrm>
        </p:spPr>
        <p:txBody>
          <a:bodyPr/>
          <a:lstStyle/>
          <a:p>
            <a:r>
              <a:rPr lang="en-US" dirty="0"/>
              <a:t>My experience – as a Jewish community we find ourselves on many different rungs of the ladder of inclusion.  </a:t>
            </a:r>
          </a:p>
          <a:p>
            <a:endParaRPr lang="en-US" dirty="0"/>
          </a:p>
          <a:p>
            <a:r>
              <a:rPr lang="en-US" dirty="0"/>
              <a:t>These final four rungs, help us move inclusion from being about a benefit to an individual toward an understanding and paradigm shift towards seeing inclusion as a fundamental right that strengths our community</a:t>
            </a:r>
          </a:p>
          <a:p>
            <a:endParaRPr lang="en-US" b="1" dirty="0"/>
          </a:p>
          <a:p>
            <a:r>
              <a:rPr lang="en-US" b="1" dirty="0" err="1"/>
              <a:t>Hevruta</a:t>
            </a:r>
            <a:r>
              <a:rPr lang="en-US" dirty="0"/>
              <a:t>,  Partnership  - free and seamless supports, participation as equal partners.    The concepts of universal design and universal design of learning benefits all (curb cuts, differential instruction)</a:t>
            </a:r>
          </a:p>
          <a:p>
            <a:endParaRPr lang="en-US" b="1" dirty="0"/>
          </a:p>
          <a:p>
            <a:r>
              <a:rPr lang="en-US" b="1" dirty="0" err="1"/>
              <a:t>Terumah</a:t>
            </a:r>
            <a:r>
              <a:rPr lang="en-US" dirty="0"/>
              <a:t>, Contributing – everyone’s voice is heard each individual has potential and can contribute in meaningful ways. (Diversity benefits the collective; eliminating racism, sexism, ableism benefits all) </a:t>
            </a:r>
          </a:p>
          <a:p>
            <a:endParaRPr lang="en-US" b="1" dirty="0"/>
          </a:p>
          <a:p>
            <a:r>
              <a:rPr lang="en-US" b="1" dirty="0" err="1"/>
              <a:t>Manhigut</a:t>
            </a:r>
            <a:r>
              <a:rPr lang="en-US" dirty="0"/>
              <a:t>, Opportunity for leadership; if we are really listening to everyone’s voice, who are our leaders will shift, if we don’t have individuals with disabilities as leaders without our congregations, we still have work to do.</a:t>
            </a:r>
          </a:p>
          <a:p>
            <a:endParaRPr lang="en-US" b="1" dirty="0"/>
          </a:p>
          <a:p>
            <a:r>
              <a:rPr lang="en-US" b="1" dirty="0" err="1"/>
              <a:t>Hakhlala</a:t>
            </a:r>
            <a:r>
              <a:rPr lang="en-US" dirty="0"/>
              <a:t>, creating a culture based on the rights of each person -</a:t>
            </a:r>
            <a:r>
              <a:rPr lang="en-US" dirty="0" err="1"/>
              <a:t>Tzedek</a:t>
            </a:r>
            <a:r>
              <a:rPr lang="en-US" dirty="0"/>
              <a:t> (justice) not </a:t>
            </a:r>
            <a:r>
              <a:rPr lang="en-US" dirty="0" err="1"/>
              <a:t>chesed</a:t>
            </a:r>
            <a:r>
              <a:rPr lang="en-US" dirty="0"/>
              <a:t> (charity) a community that truly believes we are all created in the image of God</a:t>
            </a:r>
          </a:p>
          <a:p>
            <a:endParaRPr lang="en-US" dirty="0"/>
          </a:p>
        </p:txBody>
      </p:sp>
      <p:sp>
        <p:nvSpPr>
          <p:cNvPr id="4" name="Slide Number Placeholder 3"/>
          <p:cNvSpPr>
            <a:spLocks noGrp="1"/>
          </p:cNvSpPr>
          <p:nvPr>
            <p:ph type="sldNum" sz="quarter" idx="5"/>
          </p:nvPr>
        </p:nvSpPr>
        <p:spPr/>
        <p:txBody>
          <a:bodyPr/>
          <a:lstStyle/>
          <a:p>
            <a:fld id="{05F935E3-EE9E-4D3D-ADDA-C7E3D78AA986}" type="slidenum">
              <a:rPr lang="en-US" smtClean="0"/>
              <a:t>11</a:t>
            </a:fld>
            <a:endParaRPr lang="en-US"/>
          </a:p>
        </p:txBody>
      </p:sp>
    </p:spTree>
    <p:extLst>
      <p:ext uri="{BB962C8B-B14F-4D97-AF65-F5344CB8AC3E}">
        <p14:creationId xmlns:p14="http://schemas.microsoft.com/office/powerpoint/2010/main" val="40640952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5F935E3-EE9E-4D3D-ADDA-C7E3D78AA986}" type="slidenum">
              <a:rPr lang="en-US" smtClean="0"/>
              <a:t>12</a:t>
            </a:fld>
            <a:endParaRPr lang="en-US"/>
          </a:p>
        </p:txBody>
      </p:sp>
    </p:spTree>
    <p:extLst>
      <p:ext uri="{BB962C8B-B14F-4D97-AF65-F5344CB8AC3E}">
        <p14:creationId xmlns:p14="http://schemas.microsoft.com/office/powerpoint/2010/main" val="23036284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have this Shimon Peres (former President of Israel) quote on my desk at work “The Jews’ greatest contribution to history is dissatisfaction! </a:t>
            </a:r>
          </a:p>
          <a:p>
            <a:endParaRPr lang="en-US" sz="1100" dirty="0"/>
          </a:p>
          <a:p>
            <a:r>
              <a:rPr lang="en-US" dirty="0"/>
              <a:t>We are not at the end of journey to be fully inclusive – we need to be more dissatisfied, we need to challenge apathy and passive exclusion; we need to be dissatisfied that while we may accommodate some, we don’t yet accommodate all.</a:t>
            </a:r>
          </a:p>
          <a:p>
            <a:endParaRPr lang="en-US" dirty="0"/>
          </a:p>
          <a:p>
            <a:r>
              <a:rPr lang="en-US" dirty="0"/>
              <a:t>Accommodating can be hard – how do we simultaneously accommodate those who need dim light with those that need bright light, those that pray silently with those that vocalize…</a:t>
            </a:r>
          </a:p>
          <a:p>
            <a:endParaRPr lang="en-US" dirty="0"/>
          </a:p>
          <a:p>
            <a:r>
              <a:rPr lang="en-US" dirty="0"/>
              <a:t>I think Jewish teaching, like the steps on the ladder of inclusion, can help us on this journey – wrestling with these issues like Jacob wrestled with an angel (God), can lead us to become a better community. (Genesis 32:22-31)</a:t>
            </a:r>
          </a:p>
          <a:p>
            <a:endParaRPr lang="en-US" sz="1100" dirty="0"/>
          </a:p>
          <a:p>
            <a:endParaRPr lang="en-US" dirty="0"/>
          </a:p>
        </p:txBody>
      </p:sp>
      <p:sp>
        <p:nvSpPr>
          <p:cNvPr id="4" name="Slide Number Placeholder 3"/>
          <p:cNvSpPr>
            <a:spLocks noGrp="1"/>
          </p:cNvSpPr>
          <p:nvPr>
            <p:ph type="sldNum" sz="quarter" idx="5"/>
          </p:nvPr>
        </p:nvSpPr>
        <p:spPr/>
        <p:txBody>
          <a:bodyPr/>
          <a:lstStyle/>
          <a:p>
            <a:fld id="{05F935E3-EE9E-4D3D-ADDA-C7E3D78AA986}" type="slidenum">
              <a:rPr lang="en-US" smtClean="0"/>
              <a:t>13</a:t>
            </a:fld>
            <a:endParaRPr lang="en-US"/>
          </a:p>
        </p:txBody>
      </p:sp>
    </p:spTree>
    <p:extLst>
      <p:ext uri="{BB962C8B-B14F-4D97-AF65-F5344CB8AC3E}">
        <p14:creationId xmlns:p14="http://schemas.microsoft.com/office/powerpoint/2010/main" val="1937810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FontTx/>
              <a:buAutoNum type="arabicPeriod"/>
            </a:pPr>
            <a:r>
              <a:rPr lang="en-US" dirty="0"/>
              <a:t>Arielle introduces the concept of Disability Wisdom and that to illustrate how we can achieve this ideal,  we are going to spend sometime exploring 5 stages that move us from antipathy and active exclusion towards becoming wise and truly inclusive.</a:t>
            </a:r>
          </a:p>
          <a:p>
            <a:pPr marL="232943" indent="-232943">
              <a:buAutoNum type="arabicPeriod"/>
            </a:pPr>
            <a:endParaRPr lang="en-US" dirty="0"/>
          </a:p>
          <a:p>
            <a:pPr marL="232943" indent="-232943">
              <a:buAutoNum type="arabicPeriod"/>
            </a:pPr>
            <a:r>
              <a:rPr lang="en-US" dirty="0"/>
              <a:t>Lisa introduces Jewish Framing - As if we were all at Sinai</a:t>
            </a:r>
          </a:p>
          <a:p>
            <a:pPr marL="174708" indent="-174708">
              <a:buFont typeface="Arial" panose="020B0604020202020204" pitchFamily="34" charset="0"/>
              <a:buChar char="•"/>
            </a:pPr>
            <a:r>
              <a:rPr lang="en-US" dirty="0"/>
              <a:t>There is a midrash often sited around the holiday of Shavuot, that teaches that all Jewish, past, present and future received the Torah collectively at Mt. Sinai.  The midrash teaches that God gave us all the Torah simultaneously, in a way each of us could understand.  No one was excluded due to perceived disabilities.  We are all created in the image of God, we are all equally able to receive the Torah.  </a:t>
            </a:r>
          </a:p>
          <a:p>
            <a:endParaRPr lang="en-US" dirty="0"/>
          </a:p>
          <a:p>
            <a:r>
              <a:rPr lang="en-US" dirty="0"/>
              <a:t>A painting of the ancient Israelites gathering at the foot of Mount Sinai.  Light is coming from the clouds as if God is speaking to everyone.  </a:t>
            </a:r>
          </a:p>
          <a:p>
            <a:endParaRPr lang="en-US" dirty="0"/>
          </a:p>
        </p:txBody>
      </p:sp>
      <p:sp>
        <p:nvSpPr>
          <p:cNvPr id="4" name="Slide Number Placeholder 3"/>
          <p:cNvSpPr>
            <a:spLocks noGrp="1"/>
          </p:cNvSpPr>
          <p:nvPr>
            <p:ph type="sldNum" sz="quarter" idx="5"/>
          </p:nvPr>
        </p:nvSpPr>
        <p:spPr/>
        <p:txBody>
          <a:bodyPr/>
          <a:lstStyle/>
          <a:p>
            <a:fld id="{05F935E3-EE9E-4D3D-ADDA-C7E3D78AA986}" type="slidenum">
              <a:rPr lang="en-US" smtClean="0"/>
              <a:t>2</a:t>
            </a:fld>
            <a:endParaRPr lang="en-US"/>
          </a:p>
        </p:txBody>
      </p:sp>
    </p:spTree>
    <p:extLst>
      <p:ext uri="{BB962C8B-B14F-4D97-AF65-F5344CB8AC3E}">
        <p14:creationId xmlns:p14="http://schemas.microsoft.com/office/powerpoint/2010/main" val="2098187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06308" y="4473892"/>
            <a:ext cx="6007522" cy="4464209"/>
          </a:xfrm>
        </p:spPr>
        <p:txBody>
          <a:bodyPr/>
          <a:lstStyle/>
          <a:p>
            <a:r>
              <a:rPr lang="en-US" sz="1100" dirty="0"/>
              <a:t>Antipathy is a voluntary or involuntary dislike for something or somebody. There were and are communities where disabilities are hidden out of embarrassment/shame and as Judy Heumann recently said – how many of us would welcome…</a:t>
            </a:r>
          </a:p>
          <a:p>
            <a:endParaRPr lang="en-US" sz="1100" dirty="0"/>
          </a:p>
          <a:p>
            <a:r>
              <a:rPr lang="en-US" sz="1100" dirty="0" err="1"/>
              <a:t>M’shaneh</a:t>
            </a:r>
            <a:r>
              <a:rPr lang="en-US" sz="1100" dirty="0"/>
              <a:t> </a:t>
            </a:r>
            <a:r>
              <a:rPr lang="en-US" sz="1100" dirty="0" err="1"/>
              <a:t>Haberiyot</a:t>
            </a:r>
            <a:r>
              <a:rPr lang="en-US" sz="1100" dirty="0"/>
              <a:t> - Jewish law prescribes the recitation of a blessing upon seeing an unusual person or animal. According to Jewish legal codes, this includes an albino, a dwarf, an extremely tall person, a monkey, and an elephant.</a:t>
            </a:r>
          </a:p>
          <a:p>
            <a:endParaRPr lang="en-US" sz="900" dirty="0"/>
          </a:p>
          <a:p>
            <a:r>
              <a:rPr lang="en-US" sz="1100" dirty="0"/>
              <a:t>Blemishes, imperfections were seen negatively (</a:t>
            </a:r>
            <a:r>
              <a:rPr lang="en-US" sz="1100" dirty="0">
                <a:hlinkClick r:id="rId3"/>
              </a:rPr>
              <a:t>https://www.jewishvirtuallibrary.org/blemish</a:t>
            </a:r>
            <a:r>
              <a:rPr lang="en-US" sz="1100" dirty="0"/>
              <a:t> )</a:t>
            </a:r>
          </a:p>
          <a:p>
            <a:endParaRPr lang="en-US" sz="900" dirty="0"/>
          </a:p>
          <a:p>
            <a:r>
              <a:rPr lang="en-US" sz="1100" dirty="0"/>
              <a:t>Frequently, biblical prophets use negative imagery of disability when delivering their message. (</a:t>
            </a:r>
            <a:r>
              <a:rPr lang="en-US" sz="1100" dirty="0">
                <a:hlinkClick r:id="rId4"/>
              </a:rPr>
              <a:t>https://www.sbl-site.org/assets/pdfs/TBv2i8_SchipperDisability.pdf</a:t>
            </a:r>
            <a:r>
              <a:rPr lang="en-US" sz="1100" dirty="0"/>
              <a:t> ) </a:t>
            </a:r>
          </a:p>
          <a:p>
            <a:endParaRPr lang="en-US" sz="1100" dirty="0"/>
          </a:p>
          <a:p>
            <a:r>
              <a:rPr lang="en-US" sz="1100" dirty="0"/>
              <a:t>The recent “</a:t>
            </a:r>
            <a:r>
              <a:rPr lang="en-US" sz="1100" dirty="0" err="1"/>
              <a:t>RespectAbility</a:t>
            </a:r>
            <a:r>
              <a:rPr lang="en-US" sz="1100" dirty="0"/>
              <a:t> 2018 Jewish Disability Inclusion Survey,” which focused on the inclusion of people with disabilities in faith communities in America, found that - </a:t>
            </a:r>
            <a:r>
              <a:rPr lang="en-US" sz="1100" i="1" dirty="0"/>
              <a:t>More than a third of Jewish respondents with a disability identify the biggest barrier as “prejudice and unacknowledged stigma against people with disabilities.”</a:t>
            </a:r>
            <a:r>
              <a:rPr lang="en-US" sz="1100" dirty="0"/>
              <a:t> </a:t>
            </a:r>
            <a:r>
              <a:rPr lang="en-US" sz="1000" dirty="0">
                <a:hlinkClick r:id="rId5"/>
              </a:rPr>
              <a:t>https://www.respectability.org/2018/09/jewish-disability-inclusion-survey/</a:t>
            </a:r>
            <a:r>
              <a:rPr lang="en-US" sz="1000" dirty="0"/>
              <a:t> </a:t>
            </a:r>
          </a:p>
          <a:p>
            <a:endParaRPr lang="en-US" sz="1000" dirty="0"/>
          </a:p>
          <a:p>
            <a:r>
              <a:rPr lang="en-US" sz="1000" dirty="0"/>
              <a:t>While there are scholars who modernize these teaching and reclaim them in more positive light, if we want to advance disability inclusion it is important to recognize when something is problematic.  </a:t>
            </a:r>
          </a:p>
          <a:p>
            <a:endParaRPr lang="en-US" sz="900" i="1" dirty="0"/>
          </a:p>
          <a:p>
            <a:r>
              <a:rPr lang="en-US" sz="1100" dirty="0"/>
              <a:t>Recognizing that prejudice and unacknowledged stigma are a major barrier to inclusion, requires us as a community to examine antipathy, not ignore what was problematic in the past or ignore continued problems</a:t>
            </a:r>
            <a:endParaRPr lang="en-US" sz="900"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05F935E3-EE9E-4D3D-ADDA-C7E3D78AA986}" type="slidenum">
              <a:rPr lang="en-US" smtClean="0"/>
              <a:t>3</a:t>
            </a:fld>
            <a:endParaRPr lang="en-US"/>
          </a:p>
        </p:txBody>
      </p:sp>
    </p:spTree>
    <p:extLst>
      <p:ext uri="{BB962C8B-B14F-4D97-AF65-F5344CB8AC3E}">
        <p14:creationId xmlns:p14="http://schemas.microsoft.com/office/powerpoint/2010/main" val="609332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5F935E3-EE9E-4D3D-ADDA-C7E3D78AA986}" type="slidenum">
              <a:rPr lang="en-US" smtClean="0"/>
              <a:t>4</a:t>
            </a:fld>
            <a:endParaRPr lang="en-US"/>
          </a:p>
        </p:txBody>
      </p:sp>
    </p:spTree>
    <p:extLst>
      <p:ext uri="{BB962C8B-B14F-4D97-AF65-F5344CB8AC3E}">
        <p14:creationId xmlns:p14="http://schemas.microsoft.com/office/powerpoint/2010/main" val="2068396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33475"/>
            <a:ext cx="5575300" cy="3136900"/>
          </a:xfrm>
        </p:spPr>
      </p:sp>
      <p:sp>
        <p:nvSpPr>
          <p:cNvPr id="3" name="Notes Placeholder 2"/>
          <p:cNvSpPr>
            <a:spLocks noGrp="1"/>
          </p:cNvSpPr>
          <p:nvPr>
            <p:ph type="body" idx="1"/>
          </p:nvPr>
        </p:nvSpPr>
        <p:spPr/>
        <p:txBody>
          <a:bodyPr/>
          <a:lstStyle/>
          <a:p>
            <a:r>
              <a:rPr lang="en-US" sz="1100" dirty="0"/>
              <a:t>Data shows we that passive inclusion is prevalent:</a:t>
            </a:r>
          </a:p>
          <a:p>
            <a:pPr marL="174708" indent="-174708">
              <a:buFont typeface="Arial" panose="020B0604020202020204" pitchFamily="34" charset="0"/>
              <a:buChar char="•"/>
            </a:pPr>
            <a:r>
              <a:rPr lang="en-US" sz="1100" dirty="0"/>
              <a:t>the Collaborative on Faith and Disability 84% of People with Disabilities say their faith is important to them,; 45% of people with severe disabilities attend a place of worship at least monthly; only 10% of faith communities do congregational-wide disability awareness  </a:t>
            </a:r>
          </a:p>
          <a:p>
            <a:endParaRPr lang="en-US" sz="1100" dirty="0"/>
          </a:p>
          <a:p>
            <a:r>
              <a:rPr lang="en-US" sz="1100" dirty="0"/>
              <a:t>Ed Frim,  Director of Learning Enrichment at United Synagogue of Conservative Judaism and USCJ’s Inclusion Specialist until July 2017, wrote an </a:t>
            </a:r>
            <a:r>
              <a:rPr lang="en-US" sz="1100" dirty="0" err="1"/>
              <a:t>eJewish</a:t>
            </a:r>
            <a:r>
              <a:rPr lang="en-US" sz="1100" dirty="0"/>
              <a:t> Philanthropy article in February 2018 where he talked about creating  A Ladder of Inclusion in Keeping with Jewish Values </a:t>
            </a:r>
            <a:r>
              <a:rPr lang="en-US" sz="1100" dirty="0" err="1"/>
              <a:t>Sulam</a:t>
            </a:r>
            <a:r>
              <a:rPr lang="en-US" sz="1100" dirty="0"/>
              <a:t> (ladder), </a:t>
            </a:r>
            <a:r>
              <a:rPr lang="en-US" sz="1100" dirty="0" err="1"/>
              <a:t>Hakhlala</a:t>
            </a:r>
            <a:r>
              <a:rPr lang="en-US" sz="1100" dirty="0"/>
              <a:t> (inclusion) </a:t>
            </a:r>
            <a:endParaRPr lang="en-US" sz="1100" dirty="0">
              <a:hlinkClick r:id="rId3"/>
            </a:endParaRPr>
          </a:p>
          <a:p>
            <a:r>
              <a:rPr lang="en-US" sz="1100" dirty="0">
                <a:hlinkClick r:id="rId3"/>
              </a:rPr>
              <a:t>https://ejewishphilanthropy.com/how-inclusive-are-you-of-those-with-disabilities/</a:t>
            </a:r>
            <a:endParaRPr lang="en-US" sz="1100" dirty="0"/>
          </a:p>
          <a:p>
            <a:pPr marL="174708" indent="-174708">
              <a:buFont typeface="Arial" panose="020B0604020202020204" pitchFamily="34" charset="0"/>
              <a:buChar char="•"/>
            </a:pPr>
            <a:r>
              <a:rPr lang="en-US" sz="1100" dirty="0"/>
              <a:t>Noted what he commonly hears from congregational leaders</a:t>
            </a:r>
          </a:p>
          <a:p>
            <a:pPr marL="174708" indent="-174708">
              <a:buFont typeface="Arial" panose="020B0604020202020204" pitchFamily="34" charset="0"/>
              <a:buChar char="•"/>
            </a:pPr>
            <a:r>
              <a:rPr lang="en-US" sz="1100" dirty="0"/>
              <a:t>Created a “ladder of inclusion” (structured similar to Maimonides ladder of giving Tzedakah (from unwillingly to providing support so no longer dependent on support)</a:t>
            </a:r>
          </a:p>
          <a:p>
            <a:pPr marL="174708" indent="-174708">
              <a:buFont typeface="Arial" panose="020B0604020202020204" pitchFamily="34" charset="0"/>
              <a:buChar char="•"/>
            </a:pPr>
            <a:r>
              <a:rPr lang="en-US" sz="1100" dirty="0"/>
              <a:t>First rung – Providing services and programs to individuals with disabilities </a:t>
            </a:r>
          </a:p>
          <a:p>
            <a:pPr marL="640594" lvl="1" indent="-174708">
              <a:buFont typeface="Arial" panose="020B0604020202020204" pitchFamily="34" charset="0"/>
              <a:buChar char="•"/>
            </a:pPr>
            <a:r>
              <a:rPr lang="en-US" sz="1100" dirty="0"/>
              <a:t>giving willingly but outside the congregation (Maimonides second rung)</a:t>
            </a:r>
          </a:p>
          <a:p>
            <a:endParaRPr lang="en-US" sz="1100" dirty="0"/>
          </a:p>
          <a:p>
            <a:r>
              <a:rPr lang="en-US" sz="1100" dirty="0"/>
              <a:t>When we say “we don’t have anyone with disabilities here”, when we don’t challenge our congregational schools and youth directors to ask “where are children”,  we are practicing tolerance and passive exclusion.  </a:t>
            </a:r>
          </a:p>
        </p:txBody>
      </p:sp>
      <p:sp>
        <p:nvSpPr>
          <p:cNvPr id="4" name="Slide Number Placeholder 3"/>
          <p:cNvSpPr>
            <a:spLocks noGrp="1"/>
          </p:cNvSpPr>
          <p:nvPr>
            <p:ph type="sldNum" sz="quarter" idx="5"/>
          </p:nvPr>
        </p:nvSpPr>
        <p:spPr/>
        <p:txBody>
          <a:bodyPr/>
          <a:lstStyle/>
          <a:p>
            <a:fld id="{05F935E3-EE9E-4D3D-ADDA-C7E3D78AA986}" type="slidenum">
              <a:rPr lang="en-US" smtClean="0"/>
              <a:t>5</a:t>
            </a:fld>
            <a:endParaRPr lang="en-US"/>
          </a:p>
        </p:txBody>
      </p:sp>
    </p:spTree>
    <p:extLst>
      <p:ext uri="{BB962C8B-B14F-4D97-AF65-F5344CB8AC3E}">
        <p14:creationId xmlns:p14="http://schemas.microsoft.com/office/powerpoint/2010/main" val="42523307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5F935E3-EE9E-4D3D-ADDA-C7E3D78AA986}" type="slidenum">
              <a:rPr lang="en-US" smtClean="0"/>
              <a:t>6</a:t>
            </a:fld>
            <a:endParaRPr lang="en-US"/>
          </a:p>
        </p:txBody>
      </p:sp>
    </p:spTree>
    <p:extLst>
      <p:ext uri="{BB962C8B-B14F-4D97-AF65-F5344CB8AC3E}">
        <p14:creationId xmlns:p14="http://schemas.microsoft.com/office/powerpoint/2010/main" val="3981661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descr="A small paining of angels going up and down a ladder in the sky to represent the ladder Jacob dreams about with God’s angels going up and down."/>
          <p:cNvSpPr>
            <a:spLocks noGrp="1"/>
          </p:cNvSpPr>
          <p:nvPr>
            <p:ph type="body" idx="1"/>
          </p:nvPr>
        </p:nvSpPr>
        <p:spPr>
          <a:xfrm>
            <a:off x="701040" y="4473892"/>
            <a:ext cx="5608320" cy="3892868"/>
          </a:xfrm>
        </p:spPr>
        <p:txBody>
          <a:bodyPr/>
          <a:lstStyle/>
          <a:p>
            <a:r>
              <a:rPr lang="en-US" dirty="0"/>
              <a:t>As a community, we seem to go up and down on this ladder of inclusion.   Maybe this “up and down” in and of itself, is part of the process;  we need to understand and value of all the rungs on the ladder  In stage 3, we climbing two more rungs on the </a:t>
            </a:r>
            <a:r>
              <a:rPr lang="en-US" i="1" dirty="0"/>
              <a:t>Ladder of Inclusion</a:t>
            </a:r>
            <a:endParaRPr lang="en-US" dirty="0"/>
          </a:p>
          <a:p>
            <a:endParaRPr lang="en-US" dirty="0"/>
          </a:p>
          <a:p>
            <a:pPr marL="174708" indent="-174708">
              <a:buFont typeface="Arial" panose="020B0604020202020204" pitchFamily="34" charset="0"/>
              <a:buChar char="•"/>
            </a:pPr>
            <a:r>
              <a:rPr lang="en-US" dirty="0"/>
              <a:t>Mitzvah projects that provide service to others with disabilities outside our congregations may be for some congregations a necessary first step/rung</a:t>
            </a:r>
          </a:p>
          <a:p>
            <a:endParaRPr lang="en-US" dirty="0"/>
          </a:p>
          <a:p>
            <a:pPr marL="174708" indent="-174708">
              <a:buFont typeface="Arial" panose="020B0604020202020204" pitchFamily="34" charset="0"/>
              <a:buChar char="•"/>
            </a:pPr>
            <a:r>
              <a:rPr lang="en-US" dirty="0"/>
              <a:t>Separate programs have a value</a:t>
            </a:r>
          </a:p>
          <a:p>
            <a:pPr marL="640594" lvl="1" indent="-174708">
              <a:buFont typeface="Arial" panose="020B0604020202020204" pitchFamily="34" charset="0"/>
              <a:buChar char="•"/>
            </a:pPr>
            <a:r>
              <a:rPr lang="en-US" dirty="0"/>
              <a:t>Aaron and his choice of Birthright program</a:t>
            </a:r>
          </a:p>
          <a:p>
            <a:pPr marL="640594" lvl="1" indent="-174708">
              <a:buFont typeface="Arial" panose="020B0604020202020204" pitchFamily="34" charset="0"/>
              <a:buChar char="•"/>
            </a:pPr>
            <a:r>
              <a:rPr lang="en-US" dirty="0"/>
              <a:t>WSJD request for support to have their own Jewish programing</a:t>
            </a:r>
          </a:p>
          <a:p>
            <a:pPr lvl="1"/>
            <a:endParaRPr lang="en-US" dirty="0"/>
          </a:p>
          <a:p>
            <a:pPr marL="174708" indent="-174708">
              <a:buFont typeface="Arial" panose="020B0604020202020204" pitchFamily="34" charset="0"/>
              <a:buChar char="•"/>
            </a:pPr>
            <a:r>
              <a:rPr lang="en-US" dirty="0"/>
              <a:t>Relationship building – is key</a:t>
            </a:r>
          </a:p>
          <a:p>
            <a:pPr marL="640594" lvl="1" indent="-174708">
              <a:buFont typeface="Arial" panose="020B0604020202020204" pitchFamily="34" charset="0"/>
              <a:buChar char="•"/>
            </a:pPr>
            <a:r>
              <a:rPr lang="en-US" dirty="0"/>
              <a:t>Maybe we need to first welcome “others” before we can learn the disability wisdom principal of treating a person with a disability as an “ordinary other”.</a:t>
            </a:r>
          </a:p>
          <a:p>
            <a:pPr marL="640594" lvl="1" indent="-174708">
              <a:buFont typeface="Arial" panose="020B0604020202020204" pitchFamily="34" charset="0"/>
              <a:buChar char="•"/>
            </a:pPr>
            <a:r>
              <a:rPr lang="en-US" dirty="0"/>
              <a:t>JFGH </a:t>
            </a:r>
            <a:r>
              <a:rPr lang="en-US" dirty="0" err="1"/>
              <a:t>Shabbaton</a:t>
            </a:r>
            <a:r>
              <a:rPr lang="en-US" dirty="0"/>
              <a:t> and Capital Camps – an example of relationship building</a:t>
            </a:r>
          </a:p>
          <a:p>
            <a:pPr lvl="1"/>
            <a:endParaRPr lang="en-US" dirty="0"/>
          </a:p>
          <a:p>
            <a:r>
              <a:rPr lang="en-US" dirty="0"/>
              <a:t>small paining of angels going up and down a ladder in the sky to represent the ladder Jacob dreams about with God’s angels going up and down.</a:t>
            </a:r>
          </a:p>
          <a:p>
            <a:endParaRPr lang="en-US" dirty="0"/>
          </a:p>
          <a:p>
            <a:endParaRPr lang="en-US" dirty="0"/>
          </a:p>
        </p:txBody>
      </p:sp>
      <p:sp>
        <p:nvSpPr>
          <p:cNvPr id="4" name="Slide Number Placeholder 3"/>
          <p:cNvSpPr>
            <a:spLocks noGrp="1"/>
          </p:cNvSpPr>
          <p:nvPr>
            <p:ph type="sldNum" sz="quarter" idx="5"/>
          </p:nvPr>
        </p:nvSpPr>
        <p:spPr/>
        <p:txBody>
          <a:bodyPr/>
          <a:lstStyle/>
          <a:p>
            <a:fld id="{05F935E3-EE9E-4D3D-ADDA-C7E3D78AA986}" type="slidenum">
              <a:rPr lang="en-US" smtClean="0"/>
              <a:t>7</a:t>
            </a:fld>
            <a:endParaRPr lang="en-US"/>
          </a:p>
        </p:txBody>
      </p:sp>
    </p:spTree>
    <p:extLst>
      <p:ext uri="{BB962C8B-B14F-4D97-AF65-F5344CB8AC3E}">
        <p14:creationId xmlns:p14="http://schemas.microsoft.com/office/powerpoint/2010/main" val="3011301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5F935E3-EE9E-4D3D-ADDA-C7E3D78AA986}" type="slidenum">
              <a:rPr lang="en-US" smtClean="0"/>
              <a:t>8</a:t>
            </a:fld>
            <a:endParaRPr lang="en-US"/>
          </a:p>
        </p:txBody>
      </p:sp>
    </p:spTree>
    <p:extLst>
      <p:ext uri="{BB962C8B-B14F-4D97-AF65-F5344CB8AC3E}">
        <p14:creationId xmlns:p14="http://schemas.microsoft.com/office/powerpoint/2010/main" val="2792384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pleasant it is when </a:t>
            </a:r>
            <a:r>
              <a:rPr lang="en-US" u="sng" dirty="0"/>
              <a:t>brother</a:t>
            </a:r>
            <a:r>
              <a:rPr lang="en-US" dirty="0"/>
              <a:t> and </a:t>
            </a:r>
            <a:r>
              <a:rPr lang="en-US" u="sng" dirty="0"/>
              <a:t>sister</a:t>
            </a:r>
            <a:r>
              <a:rPr lang="en-US" dirty="0"/>
              <a:t> dwell together… (those we know)</a:t>
            </a:r>
          </a:p>
          <a:p>
            <a:r>
              <a:rPr lang="en-US" dirty="0"/>
              <a:t>Teach each </a:t>
            </a:r>
            <a:r>
              <a:rPr lang="en-US" u="sng" dirty="0"/>
              <a:t>child</a:t>
            </a:r>
            <a:r>
              <a:rPr lang="en-US" dirty="0"/>
              <a:t> based on their way (our children, those close to us)</a:t>
            </a:r>
          </a:p>
          <a:p>
            <a:endParaRPr lang="en-US" dirty="0"/>
          </a:p>
          <a:p>
            <a:r>
              <a:rPr lang="en-US" dirty="0"/>
              <a:t>Next rungs are build on relationship</a:t>
            </a:r>
          </a:p>
          <a:p>
            <a:endParaRPr lang="en-US" dirty="0"/>
          </a:p>
          <a:p>
            <a:r>
              <a:rPr lang="en-US" b="1" dirty="0" err="1"/>
              <a:t>Bruchim</a:t>
            </a:r>
            <a:r>
              <a:rPr lang="en-US" b="1" dirty="0"/>
              <a:t> </a:t>
            </a:r>
            <a:r>
              <a:rPr lang="en-US" b="1" dirty="0" err="1"/>
              <a:t>habaim</a:t>
            </a:r>
            <a:r>
              <a:rPr lang="en-US" dirty="0"/>
              <a:t> - Welcoming and Integrating –  “blessed are all who come” individuals with disabilities are welcomed and encouraged to participate to the best of their abilities. – we want those we have relationships to be part of our community</a:t>
            </a:r>
          </a:p>
          <a:p>
            <a:endParaRPr lang="en-US" b="1" dirty="0"/>
          </a:p>
          <a:p>
            <a:r>
              <a:rPr lang="en-US" b="1" dirty="0" err="1"/>
              <a:t>Hitnadvut</a:t>
            </a:r>
            <a:r>
              <a:rPr lang="en-US" b="1" dirty="0"/>
              <a:t> - </a:t>
            </a:r>
            <a:r>
              <a:rPr lang="en-US" dirty="0"/>
              <a:t> Participating – supports are provided so that individuals can participate.  We advocate, demand, provide accommodations so these individuals, our brothers, sisters and children can participate. </a:t>
            </a:r>
          </a:p>
          <a:p>
            <a:endParaRPr lang="en-US" dirty="0"/>
          </a:p>
        </p:txBody>
      </p:sp>
      <p:sp>
        <p:nvSpPr>
          <p:cNvPr id="4" name="Slide Number Placeholder 3"/>
          <p:cNvSpPr>
            <a:spLocks noGrp="1"/>
          </p:cNvSpPr>
          <p:nvPr>
            <p:ph type="sldNum" sz="quarter" idx="5"/>
          </p:nvPr>
        </p:nvSpPr>
        <p:spPr/>
        <p:txBody>
          <a:bodyPr/>
          <a:lstStyle/>
          <a:p>
            <a:fld id="{05F935E3-EE9E-4D3D-ADDA-C7E3D78AA986}" type="slidenum">
              <a:rPr lang="en-US" smtClean="0"/>
              <a:t>9</a:t>
            </a:fld>
            <a:endParaRPr lang="en-US"/>
          </a:p>
        </p:txBody>
      </p:sp>
    </p:spTree>
    <p:extLst>
      <p:ext uri="{BB962C8B-B14F-4D97-AF65-F5344CB8AC3E}">
        <p14:creationId xmlns:p14="http://schemas.microsoft.com/office/powerpoint/2010/main" val="914775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04BBB-4D92-48F4-82D0-03683EFF8D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A554F3-A7FC-47C7-B6C6-8E5380C458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8F05537-157B-45C5-B433-F1E377EC7669}"/>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5" name="Footer Placeholder 4">
            <a:extLst>
              <a:ext uri="{FF2B5EF4-FFF2-40B4-BE49-F238E27FC236}">
                <a16:creationId xmlns:a16="http://schemas.microsoft.com/office/drawing/2014/main" id="{A48AAEE0-8AC4-4887-AB89-3619FEE694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74C24C-AFDC-402C-9742-BB4F3975AE76}"/>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1253009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AAB98-1562-452A-B180-C7466B5A07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6FEE6B-B38B-4A6C-8572-0482B1F9EB8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EBC23-CDB3-4A85-8791-B7EB4A340D8E}"/>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5" name="Footer Placeholder 4">
            <a:extLst>
              <a:ext uri="{FF2B5EF4-FFF2-40B4-BE49-F238E27FC236}">
                <a16:creationId xmlns:a16="http://schemas.microsoft.com/office/drawing/2014/main" id="{A105668E-C991-4893-908E-D7FD24C0A7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94C384-EAEA-4A2D-9D7C-51F660A2FB64}"/>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1617552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4775B7-E634-46D5-A2E1-3F5A753A30C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D9F7170-494B-49FD-AF9C-D3D5386EDE8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682246-4A15-4F7B-A6C6-635AB9FB9B68}"/>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5" name="Footer Placeholder 4">
            <a:extLst>
              <a:ext uri="{FF2B5EF4-FFF2-40B4-BE49-F238E27FC236}">
                <a16:creationId xmlns:a16="http://schemas.microsoft.com/office/drawing/2014/main" id="{CBF52BCD-AD58-4597-835D-61F6DDEF99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FEAC2-90E1-4D29-995D-A5239ACB8B04}"/>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2462896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B028F-7A8F-4144-ADF4-1DFE141183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757F8B-0156-4A02-B951-384CB445BC2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74AEFC-89D4-4BDC-87AB-33D612AB9D49}"/>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5" name="Footer Placeholder 4">
            <a:extLst>
              <a:ext uri="{FF2B5EF4-FFF2-40B4-BE49-F238E27FC236}">
                <a16:creationId xmlns:a16="http://schemas.microsoft.com/office/drawing/2014/main" id="{697E30F9-0862-4A19-B392-D57375CBF5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86A2E-EF87-462D-9750-0637A0036AA7}"/>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3305572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DB20-5106-4E21-8FDF-E5DD4A5B16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406E39-23ED-4F47-A847-9F9BED7795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49F11DC-8CD3-4CDA-8AFA-221E2FD33045}"/>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5" name="Footer Placeholder 4">
            <a:extLst>
              <a:ext uri="{FF2B5EF4-FFF2-40B4-BE49-F238E27FC236}">
                <a16:creationId xmlns:a16="http://schemas.microsoft.com/office/drawing/2014/main" id="{041674B6-D2B7-4521-9BC6-E2D2333269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BE8E20-3DA2-4474-9F0B-8526EC5454AA}"/>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3897390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4A94F-A558-4055-BA72-62F76D5218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DB89FD-DF63-4625-BD0B-AE81E1C8BDE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B7109F-1681-44C6-9C58-E1DECEE1FA2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08B7263-4ADF-4AA5-AEB8-74AB72CE4EB4}"/>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6" name="Footer Placeholder 5">
            <a:extLst>
              <a:ext uri="{FF2B5EF4-FFF2-40B4-BE49-F238E27FC236}">
                <a16:creationId xmlns:a16="http://schemas.microsoft.com/office/drawing/2014/main" id="{D73F2898-7299-4EC3-98B7-7835170857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B4891B-4E6B-4F05-A190-0983383DC79F}"/>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1366657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74CB3-9D85-4F12-91C4-F5DAC3883B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59DF4E-221A-43B1-932F-5105B2B317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498F9EE-BD3B-4C23-96B6-2DEC39061B9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F16A21D-E332-4365-AFAD-ADCEE109F1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857DE25-F19E-4EF6-8B5F-CDC0205D99B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7F2747-AF28-4E03-A1DF-3A0E8BB9DC61}"/>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8" name="Footer Placeholder 7">
            <a:extLst>
              <a:ext uri="{FF2B5EF4-FFF2-40B4-BE49-F238E27FC236}">
                <a16:creationId xmlns:a16="http://schemas.microsoft.com/office/drawing/2014/main" id="{6AE09D63-FA1C-4483-A5E2-0A3622B07EF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152AAC-9F04-47C2-9D9F-321398453C8B}"/>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1117354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D7BC7-476C-43D5-99F3-C2618B67BF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4ECA9B-B8BA-4A96-B09B-3B50D50EB6C2}"/>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4" name="Footer Placeholder 3">
            <a:extLst>
              <a:ext uri="{FF2B5EF4-FFF2-40B4-BE49-F238E27FC236}">
                <a16:creationId xmlns:a16="http://schemas.microsoft.com/office/drawing/2014/main" id="{C1F3C208-68B9-4043-9FAF-A8BD9F73B9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BE7F10-8536-4EDA-9040-982816E797C3}"/>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2551467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128CF4-48C7-45BA-ABBC-1A98355290AD}"/>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3" name="Footer Placeholder 2">
            <a:extLst>
              <a:ext uri="{FF2B5EF4-FFF2-40B4-BE49-F238E27FC236}">
                <a16:creationId xmlns:a16="http://schemas.microsoft.com/office/drawing/2014/main" id="{86EF1FDD-19E8-4AE5-BD56-B60A53C717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4500C5-41D4-4599-8597-1E70D2B61479}"/>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895397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2434-C094-4060-9D15-7F78BC68AA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99AFA6-F737-4D43-BA1C-6E180ED07E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92D038-AA08-4AAF-A426-181DBB9468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1A28D28-648F-492A-9BBA-D79563D3774D}"/>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6" name="Footer Placeholder 5">
            <a:extLst>
              <a:ext uri="{FF2B5EF4-FFF2-40B4-BE49-F238E27FC236}">
                <a16:creationId xmlns:a16="http://schemas.microsoft.com/office/drawing/2014/main" id="{C4DBE782-5393-4D47-A05D-B7E5A9AFD8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C578F-543F-4659-B651-8618F295F903}"/>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1304752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6AFC7-996A-49E5-B889-A4E0E5B800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81E20B6-9A51-4B87-95C6-981EB6B5C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BBE820-9E2F-4F4F-B4F6-B7F1D1E96F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98EA8F-1A74-4FD6-A4AD-456F4E6985FC}"/>
              </a:ext>
            </a:extLst>
          </p:cNvPr>
          <p:cNvSpPr>
            <a:spLocks noGrp="1"/>
          </p:cNvSpPr>
          <p:nvPr>
            <p:ph type="dt" sz="half" idx="10"/>
          </p:nvPr>
        </p:nvSpPr>
        <p:spPr/>
        <p:txBody>
          <a:bodyPr/>
          <a:lstStyle/>
          <a:p>
            <a:fld id="{8DCA0307-0176-47B8-BE4C-307A405981FA}" type="datetimeFigureOut">
              <a:rPr lang="en-US" smtClean="0"/>
              <a:t>2/14/2019</a:t>
            </a:fld>
            <a:endParaRPr lang="en-US"/>
          </a:p>
        </p:txBody>
      </p:sp>
      <p:sp>
        <p:nvSpPr>
          <p:cNvPr id="6" name="Footer Placeholder 5">
            <a:extLst>
              <a:ext uri="{FF2B5EF4-FFF2-40B4-BE49-F238E27FC236}">
                <a16:creationId xmlns:a16="http://schemas.microsoft.com/office/drawing/2014/main" id="{8B956483-2CF2-4F93-A87F-591D171365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0D3E63-3BE8-4A43-96EC-C94CD034479D}"/>
              </a:ext>
            </a:extLst>
          </p:cNvPr>
          <p:cNvSpPr>
            <a:spLocks noGrp="1"/>
          </p:cNvSpPr>
          <p:nvPr>
            <p:ph type="sldNum" sz="quarter" idx="12"/>
          </p:nvPr>
        </p:nvSpPr>
        <p:spPr/>
        <p:txBody>
          <a:bodyPr/>
          <a:lstStyle/>
          <a:p>
            <a:fld id="{D8B2A528-603B-4714-A251-7EA45ECFE5C0}" type="slidenum">
              <a:rPr lang="en-US" smtClean="0"/>
              <a:t>‹#›</a:t>
            </a:fld>
            <a:endParaRPr lang="en-US"/>
          </a:p>
        </p:txBody>
      </p:sp>
    </p:spTree>
    <p:extLst>
      <p:ext uri="{BB962C8B-B14F-4D97-AF65-F5344CB8AC3E}">
        <p14:creationId xmlns:p14="http://schemas.microsoft.com/office/powerpoint/2010/main" val="1177349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E5845A-1859-45DF-9A26-A1B93029FD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9DAA78-A934-4063-8550-93B3F353A2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947717-6404-4DCC-BFD0-BF0E43D499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A0307-0176-47B8-BE4C-307A405981FA}" type="datetimeFigureOut">
              <a:rPr lang="en-US" smtClean="0"/>
              <a:t>2/14/2019</a:t>
            </a:fld>
            <a:endParaRPr lang="en-US"/>
          </a:p>
        </p:txBody>
      </p:sp>
      <p:sp>
        <p:nvSpPr>
          <p:cNvPr id="5" name="Footer Placeholder 4">
            <a:extLst>
              <a:ext uri="{FF2B5EF4-FFF2-40B4-BE49-F238E27FC236}">
                <a16:creationId xmlns:a16="http://schemas.microsoft.com/office/drawing/2014/main" id="{9C87E371-69FF-4573-BC23-41DD5AA66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78357-0D84-47A6-B7E7-E7FF8F6977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B2A528-603B-4714-A251-7EA45ECFE5C0}" type="slidenum">
              <a:rPr lang="en-US" smtClean="0"/>
              <a:t>‹#›</a:t>
            </a:fld>
            <a:endParaRPr lang="en-US"/>
          </a:p>
        </p:txBody>
      </p:sp>
    </p:spTree>
    <p:extLst>
      <p:ext uri="{BB962C8B-B14F-4D97-AF65-F5344CB8AC3E}">
        <p14:creationId xmlns:p14="http://schemas.microsoft.com/office/powerpoint/2010/main" val="391463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respectability.org/2018/09/jewish-disability-inclusion-survey/"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hyperlink" Target="http://faithanddisability.or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0C57C7C-DFE9-4A1E-B7A9-DF40E63366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F9EB9F2-07E2-4D64-BBD8-BB5B217F1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2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042FB2B-1CBB-45DD-B4DA-6B1E7B68393D}"/>
              </a:ext>
            </a:extLst>
          </p:cNvPr>
          <p:cNvSpPr>
            <a:spLocks noGrp="1"/>
          </p:cNvSpPr>
          <p:nvPr>
            <p:ph type="subTitle" idx="1"/>
          </p:nvPr>
        </p:nvSpPr>
        <p:spPr>
          <a:xfrm>
            <a:off x="1023257" y="965198"/>
            <a:ext cx="2707937" cy="4927602"/>
          </a:xfrm>
        </p:spPr>
        <p:txBody>
          <a:bodyPr anchor="ctr">
            <a:normAutofit/>
          </a:bodyPr>
          <a:lstStyle/>
          <a:p>
            <a:pPr algn="r"/>
            <a:r>
              <a:rPr lang="en-US" sz="2000" dirty="0">
                <a:solidFill>
                  <a:schemeClr val="accent1"/>
                </a:solidFill>
              </a:rPr>
              <a:t>Arielle Silverman, Disability Wisdom Consulting</a:t>
            </a:r>
          </a:p>
          <a:p>
            <a:pPr algn="r"/>
            <a:r>
              <a:rPr lang="en-US" sz="2000" dirty="0">
                <a:solidFill>
                  <a:schemeClr val="accent1"/>
                </a:solidFill>
              </a:rPr>
              <a:t>Lisa Handelman, Jewish Federation of Greater Washington (DC)</a:t>
            </a:r>
          </a:p>
        </p:txBody>
      </p:sp>
      <p:sp>
        <p:nvSpPr>
          <p:cNvPr id="2" name="Title 1">
            <a:extLst>
              <a:ext uri="{FF2B5EF4-FFF2-40B4-BE49-F238E27FC236}">
                <a16:creationId xmlns:a16="http://schemas.microsoft.com/office/drawing/2014/main" id="{46A15356-7A7F-4F19-B42D-A6B885B1A0CB}"/>
              </a:ext>
            </a:extLst>
          </p:cNvPr>
          <p:cNvSpPr>
            <a:spLocks noGrp="1"/>
          </p:cNvSpPr>
          <p:nvPr>
            <p:ph type="ctrTitle"/>
          </p:nvPr>
        </p:nvSpPr>
        <p:spPr>
          <a:xfrm>
            <a:off x="4380588" y="965199"/>
            <a:ext cx="6766078" cy="4927601"/>
          </a:xfrm>
        </p:spPr>
        <p:txBody>
          <a:bodyPr anchor="ctr">
            <a:normAutofit/>
          </a:bodyPr>
          <a:lstStyle/>
          <a:p>
            <a:pPr algn="l"/>
            <a:br>
              <a:rPr lang="en-US" sz="5000" dirty="0">
                <a:solidFill>
                  <a:schemeClr val="tx1">
                    <a:lumMod val="85000"/>
                    <a:lumOff val="15000"/>
                  </a:schemeClr>
                </a:solidFill>
              </a:rPr>
            </a:br>
            <a:br>
              <a:rPr lang="en-US" sz="5000" dirty="0">
                <a:solidFill>
                  <a:schemeClr val="tx1">
                    <a:lumMod val="85000"/>
                    <a:lumOff val="15000"/>
                  </a:schemeClr>
                </a:solidFill>
              </a:rPr>
            </a:br>
            <a:br>
              <a:rPr lang="en-US" sz="5000" dirty="0">
                <a:solidFill>
                  <a:schemeClr val="tx1">
                    <a:lumMod val="85000"/>
                    <a:lumOff val="15000"/>
                  </a:schemeClr>
                </a:solidFill>
              </a:rPr>
            </a:br>
            <a:r>
              <a:rPr lang="en-US" sz="5000" dirty="0">
                <a:solidFill>
                  <a:schemeClr val="tx1">
                    <a:lumMod val="85000"/>
                    <a:lumOff val="15000"/>
                  </a:schemeClr>
                </a:solidFill>
              </a:rPr>
              <a:t>Disability Wisdom &amp;</a:t>
            </a:r>
            <a:br>
              <a:rPr lang="en-US" sz="5000" dirty="0">
                <a:solidFill>
                  <a:schemeClr val="tx1">
                    <a:lumMod val="85000"/>
                    <a:lumOff val="15000"/>
                  </a:schemeClr>
                </a:solidFill>
              </a:rPr>
            </a:br>
            <a:r>
              <a:rPr lang="en-US" sz="5000" dirty="0">
                <a:solidFill>
                  <a:schemeClr val="tx1">
                    <a:lumMod val="85000"/>
                    <a:lumOff val="15000"/>
                  </a:schemeClr>
                </a:solidFill>
              </a:rPr>
              <a:t> the Jewish Collective: </a:t>
            </a:r>
            <a:br>
              <a:rPr lang="en-US" sz="5000" dirty="0">
                <a:solidFill>
                  <a:schemeClr val="tx1">
                    <a:lumMod val="85000"/>
                    <a:lumOff val="15000"/>
                  </a:schemeClr>
                </a:solidFill>
              </a:rPr>
            </a:br>
            <a:r>
              <a:rPr lang="en-US" sz="5000" dirty="0">
                <a:solidFill>
                  <a:schemeClr val="tx1">
                    <a:lumMod val="85000"/>
                    <a:lumOff val="15000"/>
                  </a:schemeClr>
                </a:solidFill>
              </a:rPr>
              <a:t>Inclusion as a Jewish Imperative  </a:t>
            </a:r>
          </a:p>
        </p:txBody>
      </p:sp>
    </p:spTree>
    <p:extLst>
      <p:ext uri="{BB962C8B-B14F-4D97-AF65-F5344CB8AC3E}">
        <p14:creationId xmlns:p14="http://schemas.microsoft.com/office/powerpoint/2010/main" val="936209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91EAA-224C-4312-8D19-0665CF050C3D}"/>
              </a:ext>
            </a:extLst>
          </p:cNvPr>
          <p:cNvSpPr>
            <a:spLocks noGrp="1"/>
          </p:cNvSpPr>
          <p:nvPr>
            <p:ph type="title"/>
          </p:nvPr>
        </p:nvSpPr>
        <p:spPr/>
        <p:txBody>
          <a:bodyPr>
            <a:normAutofit fontScale="90000"/>
          </a:bodyPr>
          <a:lstStyle/>
          <a:p>
            <a:pPr algn="ctr"/>
            <a:br>
              <a:rPr lang="en-US" dirty="0"/>
            </a:br>
            <a:r>
              <a:rPr lang="en-US" dirty="0">
                <a:solidFill>
                  <a:schemeClr val="accent1"/>
                </a:solidFill>
              </a:rPr>
              <a:t>Stage 4: Individual Equality </a:t>
            </a:r>
            <a:br>
              <a:rPr lang="en-US" dirty="0">
                <a:solidFill>
                  <a:schemeClr val="accent1"/>
                </a:solidFill>
              </a:rPr>
            </a:br>
            <a:r>
              <a:rPr lang="en-US" dirty="0">
                <a:solidFill>
                  <a:schemeClr val="accent1"/>
                </a:solidFill>
              </a:rPr>
              <a:t>Our Individual Journey</a:t>
            </a:r>
            <a:br>
              <a:rPr lang="en-US" dirty="0"/>
            </a:br>
            <a:endParaRPr lang="en-US" dirty="0"/>
          </a:p>
        </p:txBody>
      </p:sp>
      <p:sp>
        <p:nvSpPr>
          <p:cNvPr id="3" name="Content Placeholder 2">
            <a:extLst>
              <a:ext uri="{FF2B5EF4-FFF2-40B4-BE49-F238E27FC236}">
                <a16:creationId xmlns:a16="http://schemas.microsoft.com/office/drawing/2014/main" id="{0D782BA8-C912-49EE-8217-BF2992873FB6}"/>
              </a:ext>
            </a:extLst>
          </p:cNvPr>
          <p:cNvSpPr>
            <a:spLocks noGrp="1"/>
          </p:cNvSpPr>
          <p:nvPr>
            <p:ph idx="1"/>
          </p:nvPr>
        </p:nvSpPr>
        <p:spPr/>
        <p:txBody>
          <a:bodyPr>
            <a:normAutofit lnSpcReduction="10000"/>
          </a:bodyPr>
          <a:lstStyle/>
          <a:p>
            <a:r>
              <a:rPr lang="en-US" dirty="0"/>
              <a:t>There is a growing understanding that people with disabilities are all around us and that their presence builds a stronger community for all.</a:t>
            </a:r>
          </a:p>
          <a:p>
            <a:r>
              <a:rPr lang="en-US" dirty="0"/>
              <a:t>People at Stage 4 may not yet recognize the value of cross-disability activism or universal design. They may be willing to make accommodations for individual disabled people in their lives, but may not anticipate the need to make environments accessible for other disabled people who might come in the future.</a:t>
            </a:r>
          </a:p>
          <a:p>
            <a:r>
              <a:rPr lang="en-US" dirty="0"/>
              <a:t>Disabled people at Stage 4, meanwhile, will advocate for their own needs and demand equal access for themselves, but they may not get involved in broader activism.</a:t>
            </a:r>
          </a:p>
          <a:p>
            <a:endParaRPr lang="en-US" dirty="0"/>
          </a:p>
        </p:txBody>
      </p:sp>
    </p:spTree>
    <p:extLst>
      <p:ext uri="{BB962C8B-B14F-4D97-AF65-F5344CB8AC3E}">
        <p14:creationId xmlns:p14="http://schemas.microsoft.com/office/powerpoint/2010/main" val="3651356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D6F73-8D79-4C65-8ABA-D4C56F8FAEE5}"/>
              </a:ext>
            </a:extLst>
          </p:cNvPr>
          <p:cNvSpPr>
            <a:spLocks noGrp="1"/>
          </p:cNvSpPr>
          <p:nvPr>
            <p:ph type="title"/>
          </p:nvPr>
        </p:nvSpPr>
        <p:spPr>
          <a:xfrm>
            <a:off x="838200" y="116378"/>
            <a:ext cx="10515600" cy="1363288"/>
          </a:xfrm>
        </p:spPr>
        <p:txBody>
          <a:bodyPr>
            <a:normAutofit fontScale="90000"/>
          </a:bodyPr>
          <a:lstStyle/>
          <a:p>
            <a:pPr algn="ctr"/>
            <a:br>
              <a:rPr lang="en-US" dirty="0"/>
            </a:br>
            <a:r>
              <a:rPr lang="en-US" dirty="0">
                <a:solidFill>
                  <a:schemeClr val="accent1"/>
                </a:solidFill>
              </a:rPr>
              <a:t>Stage 5: Inclusion as Social Justice </a:t>
            </a:r>
            <a:br>
              <a:rPr lang="en-US" dirty="0">
                <a:solidFill>
                  <a:schemeClr val="accent1"/>
                </a:solidFill>
              </a:rPr>
            </a:br>
            <a:r>
              <a:rPr lang="en-US" dirty="0">
                <a:solidFill>
                  <a:schemeClr val="accent1"/>
                </a:solidFill>
              </a:rPr>
              <a:t>The Jewish Community </a:t>
            </a:r>
          </a:p>
        </p:txBody>
      </p:sp>
      <p:sp>
        <p:nvSpPr>
          <p:cNvPr id="3" name="Content Placeholder 2">
            <a:extLst>
              <a:ext uri="{FF2B5EF4-FFF2-40B4-BE49-F238E27FC236}">
                <a16:creationId xmlns:a16="http://schemas.microsoft.com/office/drawing/2014/main" id="{2FADF2BF-1AA6-4073-BEED-5F8F48C317B3}"/>
              </a:ext>
            </a:extLst>
          </p:cNvPr>
          <p:cNvSpPr>
            <a:spLocks noGrp="1"/>
          </p:cNvSpPr>
          <p:nvPr>
            <p:ph idx="1"/>
          </p:nvPr>
        </p:nvSpPr>
        <p:spPr/>
        <p:txBody>
          <a:bodyPr>
            <a:normAutofit fontScale="92500" lnSpcReduction="10000"/>
          </a:bodyPr>
          <a:lstStyle/>
          <a:p>
            <a:pPr marL="0" lvl="0" indent="0">
              <a:buNone/>
            </a:pPr>
            <a:r>
              <a:rPr lang="en-US" sz="3000" b="1" dirty="0" err="1"/>
              <a:t>Hevruta</a:t>
            </a:r>
            <a:r>
              <a:rPr lang="en-US" sz="3000" b="1" dirty="0"/>
              <a:t>  - </a:t>
            </a:r>
            <a:r>
              <a:rPr lang="en-US" sz="3000" dirty="0"/>
              <a:t> Partnership  </a:t>
            </a:r>
          </a:p>
          <a:p>
            <a:pPr lvl="1"/>
            <a:r>
              <a:rPr lang="en-US" sz="2600" dirty="0"/>
              <a:t>Supports are provided in a free and seamless way so that all can participate as equal partners.    The concepts of universal design and universal design of learning are incorporated so that all have access</a:t>
            </a:r>
          </a:p>
          <a:p>
            <a:pPr marL="0" lvl="0" indent="0">
              <a:buNone/>
            </a:pPr>
            <a:r>
              <a:rPr lang="en-US" sz="3000" b="1" dirty="0" err="1"/>
              <a:t>Terumah</a:t>
            </a:r>
            <a:r>
              <a:rPr lang="en-US" sz="3000" b="1" dirty="0"/>
              <a:t>- </a:t>
            </a:r>
            <a:r>
              <a:rPr lang="en-US" sz="3000" dirty="0"/>
              <a:t>Contributing </a:t>
            </a:r>
          </a:p>
          <a:p>
            <a:pPr lvl="1"/>
            <a:r>
              <a:rPr lang="en-US" sz="2600" dirty="0"/>
              <a:t>Everyone’s voice is heard  by recognizing and acknowledging each individual and their potential to contribute in meaningful ways.</a:t>
            </a:r>
          </a:p>
          <a:p>
            <a:pPr marL="0" lvl="0" indent="0">
              <a:buNone/>
            </a:pPr>
            <a:r>
              <a:rPr lang="en-US" sz="3000" b="1" dirty="0" err="1"/>
              <a:t>Manhigute</a:t>
            </a:r>
            <a:r>
              <a:rPr lang="en-US" sz="3000" b="1" dirty="0"/>
              <a:t> - Leadership</a:t>
            </a:r>
            <a:endParaRPr lang="en-US" sz="3000" dirty="0"/>
          </a:p>
          <a:p>
            <a:pPr lvl="1"/>
            <a:r>
              <a:rPr lang="en-US" sz="2600" dirty="0"/>
              <a:t>Opportunity for leadership within all aspects of congregational life.</a:t>
            </a:r>
          </a:p>
          <a:p>
            <a:pPr marL="0" lvl="0" indent="0">
              <a:buNone/>
            </a:pPr>
            <a:r>
              <a:rPr lang="en-US" b="1" dirty="0" err="1"/>
              <a:t>Hakh’lala</a:t>
            </a:r>
            <a:r>
              <a:rPr lang="en-US" b="1" dirty="0"/>
              <a:t>- </a:t>
            </a:r>
            <a:r>
              <a:rPr lang="en-US" dirty="0"/>
              <a:t> Inclusion </a:t>
            </a:r>
          </a:p>
          <a:p>
            <a:pPr lvl="1"/>
            <a:r>
              <a:rPr lang="en-US" sz="2600" dirty="0"/>
              <a:t>A culture based on the rights of each person to participate</a:t>
            </a:r>
          </a:p>
          <a:p>
            <a:pPr lvl="0"/>
            <a:endParaRPr lang="en-US" dirty="0"/>
          </a:p>
          <a:p>
            <a:pPr lvl="0"/>
            <a:endParaRPr lang="en-US" dirty="0"/>
          </a:p>
          <a:p>
            <a:pPr lvl="0"/>
            <a:endParaRPr lang="en-US" dirty="0"/>
          </a:p>
          <a:p>
            <a:endParaRPr lang="en-US" dirty="0"/>
          </a:p>
        </p:txBody>
      </p:sp>
    </p:spTree>
    <p:extLst>
      <p:ext uri="{BB962C8B-B14F-4D97-AF65-F5344CB8AC3E}">
        <p14:creationId xmlns:p14="http://schemas.microsoft.com/office/powerpoint/2010/main" val="1773265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ED1BC-5058-4197-9704-1FDC65B8FBCA}"/>
              </a:ext>
            </a:extLst>
          </p:cNvPr>
          <p:cNvSpPr>
            <a:spLocks noGrp="1"/>
          </p:cNvSpPr>
          <p:nvPr>
            <p:ph type="title"/>
          </p:nvPr>
        </p:nvSpPr>
        <p:spPr/>
        <p:txBody>
          <a:bodyPr/>
          <a:lstStyle/>
          <a:p>
            <a:r>
              <a:rPr lang="en-US" dirty="0">
                <a:solidFill>
                  <a:schemeClr val="accent1"/>
                </a:solidFill>
              </a:rPr>
              <a:t>Stage 5: Becoming Wise</a:t>
            </a:r>
          </a:p>
        </p:txBody>
      </p:sp>
      <p:sp>
        <p:nvSpPr>
          <p:cNvPr id="3" name="Content Placeholder 2">
            <a:extLst>
              <a:ext uri="{FF2B5EF4-FFF2-40B4-BE49-F238E27FC236}">
                <a16:creationId xmlns:a16="http://schemas.microsoft.com/office/drawing/2014/main" id="{612EA8CA-C0FB-47DD-8C55-2CD3382519B5}"/>
              </a:ext>
            </a:extLst>
          </p:cNvPr>
          <p:cNvSpPr>
            <a:spLocks noGrp="1"/>
          </p:cNvSpPr>
          <p:nvPr>
            <p:ph idx="1"/>
          </p:nvPr>
        </p:nvSpPr>
        <p:spPr/>
        <p:txBody>
          <a:bodyPr>
            <a:normAutofit lnSpcReduction="10000"/>
          </a:bodyPr>
          <a:lstStyle/>
          <a:p>
            <a:r>
              <a:rPr lang="en-US" dirty="0"/>
              <a:t>Disabled people at Stage 5, meanwhile, will engage in collective activism even if the particular issue may not impact them personally, if it impacts other members of the disability community.</a:t>
            </a:r>
          </a:p>
          <a:p>
            <a:r>
              <a:rPr lang="en-US" dirty="0"/>
              <a:t>“Nothing about us without us.”</a:t>
            </a:r>
          </a:p>
          <a:p>
            <a:r>
              <a:rPr lang="en-US" dirty="0"/>
              <a:t>Disabled people are deserving of dignity, humanity and ordinary treatment.</a:t>
            </a:r>
          </a:p>
          <a:p>
            <a:r>
              <a:rPr lang="en-US" dirty="0"/>
              <a:t>Acknowledge full humanity: treating the person with dignity and respect, as an equal.</a:t>
            </a:r>
          </a:p>
          <a:p>
            <a:r>
              <a:rPr lang="en-US" dirty="0"/>
              <a:t>Principle of the “ordinary other”: Disabled people have the same range of interests, strengths, and preferences as nondisabled people.</a:t>
            </a:r>
          </a:p>
          <a:p>
            <a:endParaRPr lang="en-US" dirty="0"/>
          </a:p>
          <a:p>
            <a:endParaRPr lang="en-US" dirty="0"/>
          </a:p>
        </p:txBody>
      </p:sp>
    </p:spTree>
    <p:extLst>
      <p:ext uri="{BB962C8B-B14F-4D97-AF65-F5344CB8AC3E}">
        <p14:creationId xmlns:p14="http://schemas.microsoft.com/office/powerpoint/2010/main" val="3922428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49D97-2D26-43D8-AFEB-ED0E70E10E99}"/>
              </a:ext>
            </a:extLst>
          </p:cNvPr>
          <p:cNvSpPr>
            <a:spLocks noGrp="1"/>
          </p:cNvSpPr>
          <p:nvPr>
            <p:ph type="title"/>
          </p:nvPr>
        </p:nvSpPr>
        <p:spPr/>
        <p:txBody>
          <a:bodyPr/>
          <a:lstStyle/>
          <a:p>
            <a:r>
              <a:rPr lang="en-US" dirty="0">
                <a:solidFill>
                  <a:schemeClr val="accent1"/>
                </a:solidFill>
              </a:rPr>
              <a:t>Conclusion</a:t>
            </a:r>
          </a:p>
        </p:txBody>
      </p:sp>
      <p:sp>
        <p:nvSpPr>
          <p:cNvPr id="3" name="Content Placeholder 2">
            <a:extLst>
              <a:ext uri="{FF2B5EF4-FFF2-40B4-BE49-F238E27FC236}">
                <a16:creationId xmlns:a16="http://schemas.microsoft.com/office/drawing/2014/main" id="{49C37138-5AB1-4A4E-920E-5136D618A2EC}"/>
              </a:ext>
            </a:extLst>
          </p:cNvPr>
          <p:cNvSpPr>
            <a:spLocks noGrp="1"/>
          </p:cNvSpPr>
          <p:nvPr>
            <p:ph idx="1"/>
          </p:nvPr>
        </p:nvSpPr>
        <p:spPr>
          <a:xfrm>
            <a:off x="838200" y="1277655"/>
            <a:ext cx="10515600" cy="4899308"/>
          </a:xfrm>
        </p:spPr>
        <p:txBody>
          <a:bodyPr>
            <a:normAutofit lnSpcReduction="10000"/>
          </a:bodyPr>
          <a:lstStyle/>
          <a:p>
            <a:r>
              <a:rPr lang="en-US" dirty="0"/>
              <a:t>“The Jews’ greatest contribution to history is dissatisfaction! … whatever exists we believe we can do better” </a:t>
            </a:r>
            <a:r>
              <a:rPr lang="en-US" sz="2000" dirty="0"/>
              <a:t>– Shimon Peres</a:t>
            </a:r>
          </a:p>
          <a:p>
            <a:r>
              <a:rPr lang="en-US" dirty="0"/>
              <a:t>We need to continue to investigate the factors that might guide this  process; exposure, education, relationship building </a:t>
            </a:r>
          </a:p>
          <a:p>
            <a:r>
              <a:rPr lang="en-US" dirty="0"/>
              <a:t>We need to recognizing that not every community or individual needs to pass through each stage, and time in each stage can vary for individuals and for communities.</a:t>
            </a:r>
          </a:p>
          <a:p>
            <a:r>
              <a:rPr lang="en-US" dirty="0"/>
              <a:t>As advocates, we need to adjust our approach based on the stage a particular community or individual has achieved.</a:t>
            </a:r>
          </a:p>
          <a:p>
            <a:r>
              <a:rPr lang="en-US" dirty="0"/>
              <a:t>A customized approach is likely to make the most impact.</a:t>
            </a:r>
          </a:p>
          <a:p>
            <a:r>
              <a:rPr lang="en-US" dirty="0"/>
              <a:t>Let’s move forward with the belief that we were all standing at Mt Sinai, that we are all creating in the image of God.</a:t>
            </a:r>
          </a:p>
        </p:txBody>
      </p:sp>
    </p:spTree>
    <p:extLst>
      <p:ext uri="{BB962C8B-B14F-4D97-AF65-F5344CB8AC3E}">
        <p14:creationId xmlns:p14="http://schemas.microsoft.com/office/powerpoint/2010/main" val="135386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2" descr="A painting of the ancient Israelites gathering at the foot of Mount Sinai.  Light is coming from the clouds as if God is speaking to everyone.  ">
            <a:extLst>
              <a:ext uri="{FF2B5EF4-FFF2-40B4-BE49-F238E27FC236}">
                <a16:creationId xmlns:a16="http://schemas.microsoft.com/office/drawing/2014/main" id="{AA899F37-AF5F-4173-81DC-983F028CE1E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9978" r="11551" b="-1"/>
          <a:stretch/>
        </p:blipFill>
        <p:spPr bwMode="auto">
          <a:xfrm>
            <a:off x="4639056" y="10"/>
            <a:ext cx="7552944" cy="6857990"/>
          </a:xfrm>
          <a:prstGeom prst="rect">
            <a:avLst/>
          </a:prstGeom>
          <a:noFill/>
          <a:effectLst/>
          <a:extLst>
            <a:ext uri="{909E8E84-426E-40DD-AFC4-6F175D3DCCD1}">
              <a14:hiddenFill xmlns:a14="http://schemas.microsoft.com/office/drawing/2010/main">
                <a:solidFill>
                  <a:srgbClr val="FFFFFF"/>
                </a:solidFill>
              </a14:hiddenFill>
            </a:ext>
          </a:extLst>
        </p:spPr>
      </p:pic>
      <p:sp>
        <p:nvSpPr>
          <p:cNvPr id="1033" name="Content Placeholder 1030">
            <a:extLst>
              <a:ext uri="{FF2B5EF4-FFF2-40B4-BE49-F238E27FC236}">
                <a16:creationId xmlns:a16="http://schemas.microsoft.com/office/drawing/2014/main" id="{649B15B5-6F70-4365-8916-0E92A0369909}"/>
              </a:ext>
            </a:extLst>
          </p:cNvPr>
          <p:cNvSpPr>
            <a:spLocks noGrp="1"/>
          </p:cNvSpPr>
          <p:nvPr>
            <p:ph idx="1"/>
          </p:nvPr>
        </p:nvSpPr>
        <p:spPr>
          <a:xfrm>
            <a:off x="648931" y="2438400"/>
            <a:ext cx="3651466" cy="3785419"/>
          </a:xfrm>
        </p:spPr>
        <p:txBody>
          <a:bodyPr>
            <a:normAutofit/>
          </a:bodyPr>
          <a:lstStyle/>
          <a:p>
            <a:r>
              <a:rPr lang="en-US" sz="1800" dirty="0"/>
              <a:t>Disability Wisdom – the wisdom required for all to stand together</a:t>
            </a:r>
          </a:p>
          <a:p>
            <a:r>
              <a:rPr lang="en-US" sz="1800" dirty="0"/>
              <a:t>As individuals, with and without disabilities – how close are we to achieving this?</a:t>
            </a:r>
          </a:p>
          <a:p>
            <a:r>
              <a:rPr lang="en-US" sz="1800" dirty="0"/>
              <a:t>What are the stages or steps necessary to advance disability inclusion?</a:t>
            </a:r>
          </a:p>
          <a:p>
            <a:r>
              <a:rPr lang="en-US" sz="1800" dirty="0"/>
              <a:t>How can inclusion be viewed as a Jewish Imperative?</a:t>
            </a:r>
          </a:p>
          <a:p>
            <a:pPr marL="0" indent="0">
              <a:buNone/>
            </a:pPr>
            <a:endParaRPr lang="en-US" sz="1800" dirty="0"/>
          </a:p>
          <a:p>
            <a:endParaRPr lang="en-US" sz="1800" dirty="0"/>
          </a:p>
          <a:p>
            <a:endParaRPr lang="en-US" sz="1800" dirty="0"/>
          </a:p>
        </p:txBody>
      </p:sp>
      <p:sp>
        <p:nvSpPr>
          <p:cNvPr id="2" name="Title 1">
            <a:extLst>
              <a:ext uri="{FF2B5EF4-FFF2-40B4-BE49-F238E27FC236}">
                <a16:creationId xmlns:a16="http://schemas.microsoft.com/office/drawing/2014/main" id="{DD53C2E9-4FA4-4040-B6CB-507610839363}"/>
              </a:ext>
            </a:extLst>
          </p:cNvPr>
          <p:cNvSpPr>
            <a:spLocks noGrp="1"/>
          </p:cNvSpPr>
          <p:nvPr>
            <p:ph type="title"/>
          </p:nvPr>
        </p:nvSpPr>
        <p:spPr>
          <a:xfrm>
            <a:off x="648929" y="629266"/>
            <a:ext cx="3651467" cy="1676603"/>
          </a:xfrm>
        </p:spPr>
        <p:txBody>
          <a:bodyPr>
            <a:normAutofit fontScale="90000"/>
          </a:bodyPr>
          <a:lstStyle/>
          <a:p>
            <a:r>
              <a:rPr lang="en-US" sz="2800" dirty="0"/>
              <a:t>Our tradition teaches -  When the Torah was given, </a:t>
            </a:r>
            <a:r>
              <a:rPr lang="en-US" sz="3200" b="1" dirty="0"/>
              <a:t>ALL</a:t>
            </a:r>
            <a:r>
              <a:rPr lang="en-US" sz="2800" dirty="0"/>
              <a:t> Jews were standing at Sinai.</a:t>
            </a:r>
            <a:br>
              <a:rPr lang="en-US" sz="1800" dirty="0"/>
            </a:br>
            <a:endParaRPr lang="en-US" sz="1800" dirty="0"/>
          </a:p>
        </p:txBody>
      </p:sp>
    </p:spTree>
    <p:extLst>
      <p:ext uri="{BB962C8B-B14F-4D97-AF65-F5344CB8AC3E}">
        <p14:creationId xmlns:p14="http://schemas.microsoft.com/office/powerpoint/2010/main" val="2290851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96894-9FF3-4742-B565-35205C84D25C}"/>
              </a:ext>
            </a:extLst>
          </p:cNvPr>
          <p:cNvSpPr>
            <a:spLocks noGrp="1"/>
          </p:cNvSpPr>
          <p:nvPr>
            <p:ph type="title"/>
          </p:nvPr>
        </p:nvSpPr>
        <p:spPr>
          <a:xfrm>
            <a:off x="838200" y="365125"/>
            <a:ext cx="10515600" cy="1066511"/>
          </a:xfrm>
        </p:spPr>
        <p:txBody>
          <a:bodyPr>
            <a:normAutofit fontScale="90000"/>
          </a:bodyPr>
          <a:lstStyle/>
          <a:p>
            <a:pPr algn="ctr"/>
            <a:br>
              <a:rPr lang="en-US" sz="4000" dirty="0">
                <a:solidFill>
                  <a:schemeClr val="accent1"/>
                </a:solidFill>
              </a:rPr>
            </a:br>
            <a:r>
              <a:rPr lang="en-US" sz="4000" dirty="0">
                <a:solidFill>
                  <a:schemeClr val="accent1"/>
                </a:solidFill>
              </a:rPr>
              <a:t>Stage 1 :Antipathy and Active Exclusion</a:t>
            </a:r>
            <a:br>
              <a:rPr lang="en-US" sz="4000" dirty="0">
                <a:solidFill>
                  <a:schemeClr val="accent1"/>
                </a:solidFill>
              </a:rPr>
            </a:br>
            <a:r>
              <a:rPr lang="en-US" sz="4000" dirty="0">
                <a:solidFill>
                  <a:schemeClr val="accent1"/>
                </a:solidFill>
              </a:rPr>
              <a:t>The Jewish Community </a:t>
            </a:r>
            <a:br>
              <a:rPr lang="en-US" dirty="0"/>
            </a:br>
            <a:endParaRPr lang="en-US" dirty="0"/>
          </a:p>
        </p:txBody>
      </p:sp>
      <p:sp>
        <p:nvSpPr>
          <p:cNvPr id="3" name="Content Placeholder 2">
            <a:extLst>
              <a:ext uri="{FF2B5EF4-FFF2-40B4-BE49-F238E27FC236}">
                <a16:creationId xmlns:a16="http://schemas.microsoft.com/office/drawing/2014/main" id="{0BF033E3-F01A-41DF-8D7B-4394801A45F5}"/>
              </a:ext>
            </a:extLst>
          </p:cNvPr>
          <p:cNvSpPr>
            <a:spLocks noGrp="1"/>
          </p:cNvSpPr>
          <p:nvPr>
            <p:ph idx="1"/>
          </p:nvPr>
        </p:nvSpPr>
        <p:spPr>
          <a:xfrm>
            <a:off x="838200" y="1431636"/>
            <a:ext cx="10515600" cy="5061239"/>
          </a:xfrm>
        </p:spPr>
        <p:txBody>
          <a:bodyPr>
            <a:normAutofit fontScale="92500" lnSpcReduction="20000"/>
          </a:bodyPr>
          <a:lstStyle/>
          <a:p>
            <a:pPr marL="0" indent="0">
              <a:buNone/>
            </a:pPr>
            <a:r>
              <a:rPr lang="en-US" dirty="0" err="1">
                <a:solidFill>
                  <a:schemeClr val="accent1"/>
                </a:solidFill>
              </a:rPr>
              <a:t>M’shaneh</a:t>
            </a:r>
            <a:r>
              <a:rPr lang="en-US" dirty="0">
                <a:solidFill>
                  <a:schemeClr val="accent1"/>
                </a:solidFill>
              </a:rPr>
              <a:t> </a:t>
            </a:r>
            <a:r>
              <a:rPr lang="en-US" dirty="0" err="1">
                <a:solidFill>
                  <a:schemeClr val="accent1"/>
                </a:solidFill>
              </a:rPr>
              <a:t>Habriyote</a:t>
            </a:r>
            <a:endParaRPr lang="en-US" sz="2600" dirty="0">
              <a:solidFill>
                <a:schemeClr val="accent1"/>
              </a:solidFill>
            </a:endParaRPr>
          </a:p>
          <a:p>
            <a:r>
              <a:rPr lang="he-IL" sz="2000" dirty="0"/>
              <a:t>ב</a:t>
            </a:r>
            <a:r>
              <a:rPr lang="he-IL" sz="1900" dirty="0"/>
              <a:t>ָּרוּךְ אַתָּה יהוה אֱלהֵינוּ מֶלֶך הָעולָם משנה הבריות</a:t>
            </a:r>
            <a:br>
              <a:rPr lang="he-IL" sz="1900" dirty="0"/>
            </a:br>
            <a:r>
              <a:rPr lang="en-US" sz="1900" i="1" dirty="0"/>
              <a:t>Blessed are You, LORD, our God, King of the Universe, who makes creatures different.</a:t>
            </a:r>
            <a:br>
              <a:rPr lang="en-US" sz="1900" dirty="0"/>
            </a:br>
            <a:r>
              <a:rPr lang="en-US" sz="1900" i="1" dirty="0"/>
              <a:t>Baruch </a:t>
            </a:r>
            <a:r>
              <a:rPr lang="en-US" sz="1900" i="1" dirty="0" err="1"/>
              <a:t>ata</a:t>
            </a:r>
            <a:r>
              <a:rPr lang="en-US" sz="1900" i="1" dirty="0"/>
              <a:t> Adonai, </a:t>
            </a:r>
            <a:r>
              <a:rPr lang="en-US" sz="1900" i="1" dirty="0" err="1"/>
              <a:t>Eloheinu</a:t>
            </a:r>
            <a:r>
              <a:rPr lang="en-US" sz="1900" i="1" dirty="0"/>
              <a:t> </a:t>
            </a:r>
            <a:r>
              <a:rPr lang="en-US" sz="1900" i="1" dirty="0" err="1"/>
              <a:t>melech</a:t>
            </a:r>
            <a:r>
              <a:rPr lang="en-US" sz="1900" i="1" dirty="0"/>
              <a:t> ha-</a:t>
            </a:r>
            <a:r>
              <a:rPr lang="en-US" sz="1900" i="1" dirty="0" err="1"/>
              <a:t>olam</a:t>
            </a:r>
            <a:r>
              <a:rPr lang="en-US" sz="1900" i="1" dirty="0"/>
              <a:t>, </a:t>
            </a:r>
            <a:r>
              <a:rPr lang="en-US" sz="1900" i="1" dirty="0" err="1"/>
              <a:t>m’shaneh</a:t>
            </a:r>
            <a:r>
              <a:rPr lang="en-US" sz="1900" i="1" dirty="0"/>
              <a:t> </a:t>
            </a:r>
            <a:r>
              <a:rPr lang="en-US" sz="1900" i="1" dirty="0" err="1"/>
              <a:t>habriyote</a:t>
            </a:r>
            <a:r>
              <a:rPr lang="en-US" sz="1900" i="1" dirty="0"/>
              <a:t>.</a:t>
            </a:r>
          </a:p>
          <a:p>
            <a:pPr marL="0" indent="0">
              <a:buNone/>
            </a:pPr>
            <a:endParaRPr lang="en-US" sz="1500" i="1" dirty="0"/>
          </a:p>
          <a:p>
            <a:pPr marL="0" indent="0">
              <a:buNone/>
            </a:pPr>
            <a:r>
              <a:rPr lang="en-US" dirty="0">
                <a:solidFill>
                  <a:schemeClr val="accent1"/>
                </a:solidFill>
              </a:rPr>
              <a:t>Blemishes, Imperfections, Disabilities </a:t>
            </a:r>
          </a:p>
          <a:p>
            <a:r>
              <a:rPr lang="en-US" sz="1900" dirty="0"/>
              <a:t>A blemished priest was not permitted to serve and could not approach the altar.  A blemished animal could not be used for a sacrifice (Leviticus)</a:t>
            </a:r>
          </a:p>
          <a:p>
            <a:pPr marL="0" indent="0">
              <a:buNone/>
            </a:pPr>
            <a:r>
              <a:rPr lang="en-US" sz="2000" dirty="0"/>
              <a:t> </a:t>
            </a:r>
          </a:p>
          <a:p>
            <a:pPr marL="0" indent="0">
              <a:buNone/>
            </a:pPr>
            <a:r>
              <a:rPr lang="en-US" dirty="0">
                <a:solidFill>
                  <a:schemeClr val="accent1"/>
                </a:solidFill>
              </a:rPr>
              <a:t>Negative imagery of disability </a:t>
            </a:r>
          </a:p>
          <a:p>
            <a:r>
              <a:rPr lang="en-US" sz="1900" i="1" dirty="0"/>
              <a:t>Israel's watchmen are blind, they all lack knowledge; they are all mute dogs, they cannot bark; they lie around and dream, they love to sleep </a:t>
            </a:r>
            <a:r>
              <a:rPr lang="en-US" sz="1900" dirty="0"/>
              <a:t>(Isaiah 56:10)</a:t>
            </a:r>
          </a:p>
          <a:p>
            <a:pPr marL="0" indent="0">
              <a:buNone/>
            </a:pPr>
            <a:endParaRPr lang="en-US" sz="1500" dirty="0"/>
          </a:p>
          <a:p>
            <a:pPr marL="0" indent="0">
              <a:buNone/>
            </a:pPr>
            <a:r>
              <a:rPr lang="en-US" dirty="0">
                <a:solidFill>
                  <a:schemeClr val="accent1"/>
                </a:solidFill>
              </a:rPr>
              <a:t>Barriers continue  </a:t>
            </a:r>
            <a:endParaRPr lang="en-US" dirty="0"/>
          </a:p>
          <a:p>
            <a:r>
              <a:rPr lang="en-US" sz="1900" dirty="0" err="1"/>
              <a:t>RespectAbility</a:t>
            </a:r>
            <a:r>
              <a:rPr lang="en-US" sz="1900" dirty="0"/>
              <a:t> 2018 Jewish Disability Inclusion Survey found “prejudice and unacknowledged stigma against people with disabilities” to be the biggest barrier  </a:t>
            </a:r>
            <a:r>
              <a:rPr lang="en-US" sz="1300" dirty="0">
                <a:hlinkClick r:id="rId3"/>
              </a:rPr>
              <a:t>https://www.respectability.org/2018/09/jewish-disability-inclusion-survey/</a:t>
            </a:r>
            <a:r>
              <a:rPr lang="en-US" sz="1300" dirty="0"/>
              <a:t> </a:t>
            </a:r>
          </a:p>
          <a:p>
            <a:pPr marL="0" indent="0">
              <a:buNone/>
            </a:pPr>
            <a:endParaRPr lang="en-US" sz="2000" dirty="0"/>
          </a:p>
          <a:p>
            <a:endParaRPr lang="en-US" sz="2000" i="1" dirty="0"/>
          </a:p>
          <a:p>
            <a:endParaRPr lang="en-US" sz="2000" i="1" dirty="0"/>
          </a:p>
        </p:txBody>
      </p:sp>
    </p:spTree>
    <p:extLst>
      <p:ext uri="{BB962C8B-B14F-4D97-AF65-F5344CB8AC3E}">
        <p14:creationId xmlns:p14="http://schemas.microsoft.com/office/powerpoint/2010/main" val="1755430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43DE0-8295-4CD6-9FB6-B0F34B6D7BCC}"/>
              </a:ext>
            </a:extLst>
          </p:cNvPr>
          <p:cNvSpPr>
            <a:spLocks noGrp="1"/>
          </p:cNvSpPr>
          <p:nvPr>
            <p:ph type="title"/>
          </p:nvPr>
        </p:nvSpPr>
        <p:spPr/>
        <p:txBody>
          <a:bodyPr>
            <a:normAutofit/>
          </a:bodyPr>
          <a:lstStyle/>
          <a:p>
            <a:pPr algn="ctr"/>
            <a:r>
              <a:rPr lang="en-US" dirty="0">
                <a:solidFill>
                  <a:schemeClr val="accent1"/>
                </a:solidFill>
              </a:rPr>
              <a:t>Stage 1: Recognizing Our Emotional Blocks</a:t>
            </a:r>
            <a:br>
              <a:rPr lang="en-US" dirty="0">
                <a:solidFill>
                  <a:schemeClr val="accent1"/>
                </a:solidFill>
              </a:rPr>
            </a:br>
            <a:r>
              <a:rPr lang="en-US" dirty="0">
                <a:solidFill>
                  <a:schemeClr val="accent1"/>
                </a:solidFill>
              </a:rPr>
              <a:t>Our Individual Journey</a:t>
            </a:r>
          </a:p>
        </p:txBody>
      </p:sp>
      <p:sp>
        <p:nvSpPr>
          <p:cNvPr id="3" name="Content Placeholder 2">
            <a:extLst>
              <a:ext uri="{FF2B5EF4-FFF2-40B4-BE49-F238E27FC236}">
                <a16:creationId xmlns:a16="http://schemas.microsoft.com/office/drawing/2014/main" id="{F36BF677-B4CB-47A5-B200-B508722D8227}"/>
              </a:ext>
            </a:extLst>
          </p:cNvPr>
          <p:cNvSpPr>
            <a:spLocks noGrp="1"/>
          </p:cNvSpPr>
          <p:nvPr>
            <p:ph idx="1"/>
          </p:nvPr>
        </p:nvSpPr>
        <p:spPr/>
        <p:txBody>
          <a:bodyPr/>
          <a:lstStyle/>
          <a:p>
            <a:r>
              <a:rPr lang="en-US" dirty="0"/>
              <a:t>Disgust, fear of contagion.</a:t>
            </a:r>
          </a:p>
          <a:p>
            <a:r>
              <a:rPr lang="en-US" dirty="0"/>
              <a:t>Fear of becoming disabled.</a:t>
            </a:r>
          </a:p>
          <a:p>
            <a:r>
              <a:rPr lang="en-US" dirty="0"/>
              <a:t>Contempt toward people seen as “free-riding.”</a:t>
            </a:r>
          </a:p>
          <a:p>
            <a:r>
              <a:rPr lang="en-US" dirty="0"/>
              <a:t>Anxiety about someone who looks, sounds or acts different.</a:t>
            </a:r>
          </a:p>
          <a:p>
            <a:r>
              <a:rPr lang="en-US" dirty="0"/>
              <a:t>For the disabled person, Stage 1 may be characterized by a strong sense of self-loathing, as the individual may view their disability as a blemish on their own character</a:t>
            </a:r>
          </a:p>
          <a:p>
            <a:endParaRPr lang="en-US" dirty="0"/>
          </a:p>
        </p:txBody>
      </p:sp>
    </p:spTree>
    <p:extLst>
      <p:ext uri="{BB962C8B-B14F-4D97-AF65-F5344CB8AC3E}">
        <p14:creationId xmlns:p14="http://schemas.microsoft.com/office/powerpoint/2010/main" val="1530760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small wooden ladder representing the idea of climbing a ladder of inclusion">
            <a:extLst>
              <a:ext uri="{FF2B5EF4-FFF2-40B4-BE49-F238E27FC236}">
                <a16:creationId xmlns:a16="http://schemas.microsoft.com/office/drawing/2014/main" id="{F270101C-0C84-4986-9BAB-95C2D294A36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rot="617471">
            <a:off x="9626936" y="3017025"/>
            <a:ext cx="1321088" cy="1469655"/>
          </a:xfrm>
          <a:prstGeom prst="rect">
            <a:avLst/>
          </a:prstGeom>
          <a:noFill/>
          <a:ln>
            <a:noFill/>
          </a:ln>
        </p:spPr>
      </p:pic>
      <p:sp>
        <p:nvSpPr>
          <p:cNvPr id="4" name="Content Placeholder 3">
            <a:extLst>
              <a:ext uri="{FF2B5EF4-FFF2-40B4-BE49-F238E27FC236}">
                <a16:creationId xmlns:a16="http://schemas.microsoft.com/office/drawing/2014/main" id="{51500A8A-D70B-4242-94A3-03DD7EAA9779}"/>
              </a:ext>
            </a:extLst>
          </p:cNvPr>
          <p:cNvSpPr>
            <a:spLocks noGrp="1"/>
          </p:cNvSpPr>
          <p:nvPr>
            <p:ph sz="half" idx="2"/>
          </p:nvPr>
        </p:nvSpPr>
        <p:spPr>
          <a:xfrm>
            <a:off x="6172200" y="1825625"/>
            <a:ext cx="5181600" cy="4351338"/>
          </a:xfrm>
          <a:ln>
            <a:solidFill>
              <a:schemeClr val="accent1"/>
            </a:solidFill>
          </a:ln>
        </p:spPr>
        <p:txBody>
          <a:bodyPr>
            <a:normAutofit fontScale="70000" lnSpcReduction="20000"/>
          </a:bodyPr>
          <a:lstStyle/>
          <a:p>
            <a:pPr marL="0" indent="0" algn="ctr">
              <a:buNone/>
            </a:pPr>
            <a:r>
              <a:rPr lang="en-US" i="1" dirty="0" err="1"/>
              <a:t>Sulam</a:t>
            </a:r>
            <a:r>
              <a:rPr lang="en-US" i="1" dirty="0"/>
              <a:t> </a:t>
            </a:r>
            <a:r>
              <a:rPr lang="en-US" i="1" dirty="0" err="1"/>
              <a:t>Hakh’lala</a:t>
            </a:r>
            <a:endParaRPr lang="en-US" i="1" dirty="0"/>
          </a:p>
          <a:p>
            <a:pPr marL="0" indent="0" algn="ctr">
              <a:buNone/>
            </a:pPr>
            <a:r>
              <a:rPr lang="en-US" dirty="0"/>
              <a:t>A Ladder of Inclusion </a:t>
            </a:r>
          </a:p>
          <a:p>
            <a:pPr marL="0" indent="0" algn="ctr">
              <a:buNone/>
            </a:pPr>
            <a:r>
              <a:rPr lang="en-US" dirty="0"/>
              <a:t>in Keeping with Jewish Values </a:t>
            </a:r>
          </a:p>
          <a:p>
            <a:pPr marL="0" indent="0">
              <a:buNone/>
            </a:pPr>
            <a:endParaRPr lang="en-US" i="1" dirty="0"/>
          </a:p>
          <a:p>
            <a:pPr marL="0" indent="0">
              <a:buNone/>
            </a:pPr>
            <a:endParaRPr lang="en-US" i="1" dirty="0"/>
          </a:p>
          <a:p>
            <a:pPr marL="0" indent="0">
              <a:buNone/>
            </a:pPr>
            <a:endParaRPr lang="en-US" dirty="0"/>
          </a:p>
          <a:p>
            <a:pPr marL="0" indent="0">
              <a:buNone/>
            </a:pPr>
            <a:r>
              <a:rPr lang="en-US" dirty="0"/>
              <a:t>Bottom rung:</a:t>
            </a:r>
          </a:p>
          <a:p>
            <a:pPr marL="0" indent="0">
              <a:buNone/>
            </a:pPr>
            <a:r>
              <a:rPr lang="en-US" b="1" i="1" dirty="0" err="1"/>
              <a:t>Sheirut</a:t>
            </a:r>
            <a:r>
              <a:rPr lang="en-US" i="1" dirty="0"/>
              <a:t> – </a:t>
            </a:r>
            <a:r>
              <a:rPr lang="en-US" i="1" dirty="0" err="1"/>
              <a:t>Gmilut</a:t>
            </a:r>
            <a:r>
              <a:rPr lang="en-US" i="1" dirty="0"/>
              <a:t> </a:t>
            </a:r>
            <a:r>
              <a:rPr lang="en-US" i="1" dirty="0" err="1"/>
              <a:t>Hasadim</a:t>
            </a:r>
            <a:endParaRPr lang="en-US" i="1" dirty="0"/>
          </a:p>
          <a:p>
            <a:pPr marL="0" indent="0">
              <a:buNone/>
            </a:pPr>
            <a:r>
              <a:rPr lang="en-US" dirty="0"/>
              <a:t>Service and Acts of Loving Kindness</a:t>
            </a:r>
          </a:p>
          <a:p>
            <a:r>
              <a:rPr lang="en-US" sz="2400" dirty="0"/>
              <a:t>Providing service to others with disabilities </a:t>
            </a:r>
            <a:r>
              <a:rPr lang="en-US" sz="2400" u="sng" dirty="0"/>
              <a:t>outside</a:t>
            </a:r>
            <a:r>
              <a:rPr lang="en-US" sz="2400" dirty="0"/>
              <a:t> our congregations in their own spaces and lives</a:t>
            </a:r>
          </a:p>
          <a:p>
            <a:r>
              <a:rPr lang="en-US" sz="2400" dirty="0"/>
              <a:t>Delivering and serving a Shabbat dinner, collecting materials, raising funds</a:t>
            </a:r>
            <a:endParaRPr lang="en-US" dirty="0"/>
          </a:p>
        </p:txBody>
      </p:sp>
      <p:sp>
        <p:nvSpPr>
          <p:cNvPr id="3" name="Content Placeholder 2">
            <a:extLst>
              <a:ext uri="{FF2B5EF4-FFF2-40B4-BE49-F238E27FC236}">
                <a16:creationId xmlns:a16="http://schemas.microsoft.com/office/drawing/2014/main" id="{7D8A657E-0A47-4466-8719-354E30AD3AE8}"/>
              </a:ext>
            </a:extLst>
          </p:cNvPr>
          <p:cNvSpPr>
            <a:spLocks noGrp="1"/>
          </p:cNvSpPr>
          <p:nvPr>
            <p:ph sz="half" idx="1"/>
          </p:nvPr>
        </p:nvSpPr>
        <p:spPr>
          <a:ln>
            <a:solidFill>
              <a:schemeClr val="accent1"/>
            </a:solidFill>
          </a:ln>
        </p:spPr>
        <p:txBody>
          <a:bodyPr>
            <a:normAutofit fontScale="70000" lnSpcReduction="20000"/>
          </a:bodyPr>
          <a:lstStyle/>
          <a:p>
            <a:pPr marL="0" indent="0">
              <a:buNone/>
            </a:pPr>
            <a:r>
              <a:rPr lang="en-US" dirty="0"/>
              <a:t>84% of People with Disabilities say their faith is important to them, but only 45% of people with severe disabilities attend a place of worship at least monthly. </a:t>
            </a:r>
          </a:p>
          <a:p>
            <a:pPr marL="0" indent="0" algn="r">
              <a:lnSpc>
                <a:spcPct val="120000"/>
              </a:lnSpc>
              <a:spcBef>
                <a:spcPts val="0"/>
              </a:spcBef>
              <a:buNone/>
            </a:pPr>
            <a:r>
              <a:rPr lang="en-US" sz="1400" dirty="0"/>
              <a:t>Data collected by the Collaborative on Faith and disabilities </a:t>
            </a:r>
          </a:p>
          <a:p>
            <a:pPr marL="0" indent="0" algn="r">
              <a:lnSpc>
                <a:spcPct val="120000"/>
              </a:lnSpc>
              <a:spcBef>
                <a:spcPts val="0"/>
              </a:spcBef>
              <a:buNone/>
            </a:pPr>
            <a:r>
              <a:rPr lang="en-US" sz="1400" dirty="0">
                <a:hlinkClick r:id="rId4"/>
              </a:rPr>
              <a:t>http://faithanddisability.org/</a:t>
            </a:r>
            <a:endParaRPr lang="en-US" sz="1400" dirty="0"/>
          </a:p>
          <a:p>
            <a:pPr marL="0" indent="0" algn="r">
              <a:lnSpc>
                <a:spcPct val="120000"/>
              </a:lnSpc>
              <a:spcBef>
                <a:spcPts val="0"/>
              </a:spcBef>
              <a:buNone/>
            </a:pPr>
            <a:endParaRPr lang="en-US" sz="1400" dirty="0"/>
          </a:p>
          <a:p>
            <a:pPr marL="0" indent="0">
              <a:buNone/>
            </a:pPr>
            <a:r>
              <a:rPr lang="en-US" dirty="0"/>
              <a:t>Statements commonly heard from congregational leaders:</a:t>
            </a:r>
          </a:p>
          <a:p>
            <a:pPr lvl="1"/>
            <a:r>
              <a:rPr lang="en-US" i="1" dirty="0"/>
              <a:t>“We don’t have anyone with THOSE kinds of disabilities”</a:t>
            </a:r>
            <a:endParaRPr lang="en-US" dirty="0"/>
          </a:p>
          <a:p>
            <a:pPr lvl="1"/>
            <a:r>
              <a:rPr lang="en-US" i="1" dirty="0"/>
              <a:t>“We know our congregants, and we are providing for all their needs”</a:t>
            </a:r>
            <a:endParaRPr lang="en-US" dirty="0"/>
          </a:p>
          <a:p>
            <a:pPr lvl="1"/>
            <a:r>
              <a:rPr lang="en-US" i="1" dirty="0"/>
              <a:t>“We already have a very welcoming culture; we take care of everyone’s needs”</a:t>
            </a:r>
            <a:endParaRPr lang="en-US" dirty="0"/>
          </a:p>
          <a:p>
            <a:pPr lvl="1"/>
            <a:r>
              <a:rPr lang="en-US" i="1" dirty="0"/>
              <a:t>“We try, but we don’t have the resources to accommodate everyone’s needs”</a:t>
            </a:r>
          </a:p>
          <a:p>
            <a:pPr marL="0" indent="0" algn="r">
              <a:lnSpc>
                <a:spcPct val="120000"/>
              </a:lnSpc>
              <a:spcBef>
                <a:spcPts val="0"/>
              </a:spcBef>
              <a:buNone/>
            </a:pPr>
            <a:r>
              <a:rPr lang="en-US" sz="1600" dirty="0" err="1"/>
              <a:t>eJewish</a:t>
            </a:r>
            <a:r>
              <a:rPr lang="en-US" sz="1600" dirty="0"/>
              <a:t> Philanthropy article</a:t>
            </a:r>
          </a:p>
          <a:p>
            <a:pPr marL="0" indent="0" algn="r">
              <a:lnSpc>
                <a:spcPct val="120000"/>
              </a:lnSpc>
              <a:spcBef>
                <a:spcPts val="0"/>
              </a:spcBef>
              <a:buNone/>
            </a:pPr>
            <a:r>
              <a:rPr lang="en-US" sz="1600" dirty="0"/>
              <a:t>How Inclusive Are You of Those with-disabilities by Ed Firm</a:t>
            </a:r>
          </a:p>
          <a:p>
            <a:pPr marL="0" indent="0" algn="r">
              <a:lnSpc>
                <a:spcPct val="120000"/>
              </a:lnSpc>
              <a:spcBef>
                <a:spcPts val="0"/>
              </a:spcBef>
              <a:buNone/>
            </a:pPr>
            <a:r>
              <a:rPr lang="en-US" sz="1600" dirty="0"/>
              <a:t> February 2018</a:t>
            </a:r>
          </a:p>
        </p:txBody>
      </p:sp>
      <p:sp>
        <p:nvSpPr>
          <p:cNvPr id="2" name="Title 1">
            <a:extLst>
              <a:ext uri="{FF2B5EF4-FFF2-40B4-BE49-F238E27FC236}">
                <a16:creationId xmlns:a16="http://schemas.microsoft.com/office/drawing/2014/main" id="{E5C60E1E-32CC-46FE-9355-728B0CE3AE81}"/>
              </a:ext>
            </a:extLst>
          </p:cNvPr>
          <p:cNvSpPr>
            <a:spLocks noGrp="1"/>
          </p:cNvSpPr>
          <p:nvPr>
            <p:ph type="title"/>
          </p:nvPr>
        </p:nvSpPr>
        <p:spPr/>
        <p:txBody>
          <a:bodyPr>
            <a:normAutofit fontScale="90000"/>
          </a:bodyPr>
          <a:lstStyle/>
          <a:p>
            <a:pPr algn="ctr"/>
            <a:br>
              <a:rPr lang="en-US" dirty="0"/>
            </a:br>
            <a:br>
              <a:rPr lang="en-US" dirty="0"/>
            </a:br>
            <a:r>
              <a:rPr lang="en-US" dirty="0">
                <a:solidFill>
                  <a:schemeClr val="accent1"/>
                </a:solidFill>
              </a:rPr>
              <a:t>Stage 2: Tolerance or Passive Exclusion </a:t>
            </a:r>
            <a:br>
              <a:rPr lang="en-US" dirty="0">
                <a:solidFill>
                  <a:schemeClr val="accent1"/>
                </a:solidFill>
              </a:rPr>
            </a:br>
            <a:r>
              <a:rPr lang="en-US" dirty="0">
                <a:solidFill>
                  <a:schemeClr val="accent1"/>
                </a:solidFill>
              </a:rPr>
              <a:t>The Jewish Community</a:t>
            </a:r>
            <a:br>
              <a:rPr lang="en-US" dirty="0"/>
            </a:br>
            <a:br>
              <a:rPr lang="en-US" dirty="0"/>
            </a:br>
            <a:endParaRPr lang="en-US" dirty="0"/>
          </a:p>
        </p:txBody>
      </p:sp>
    </p:spTree>
    <p:extLst>
      <p:ext uri="{BB962C8B-B14F-4D97-AF65-F5344CB8AC3E}">
        <p14:creationId xmlns:p14="http://schemas.microsoft.com/office/powerpoint/2010/main" val="3798655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01611-4AF9-406B-8F31-230E525E046A}"/>
              </a:ext>
            </a:extLst>
          </p:cNvPr>
          <p:cNvSpPr>
            <a:spLocks noGrp="1"/>
          </p:cNvSpPr>
          <p:nvPr>
            <p:ph type="title"/>
          </p:nvPr>
        </p:nvSpPr>
        <p:spPr>
          <a:xfrm>
            <a:off x="838200" y="378377"/>
            <a:ext cx="10515600" cy="1325563"/>
          </a:xfrm>
        </p:spPr>
        <p:txBody>
          <a:bodyPr>
            <a:normAutofit fontScale="90000"/>
          </a:bodyPr>
          <a:lstStyle/>
          <a:p>
            <a:pPr algn="ctr"/>
            <a:br>
              <a:rPr lang="en-US" dirty="0"/>
            </a:br>
            <a:r>
              <a:rPr lang="en-US" dirty="0">
                <a:solidFill>
                  <a:schemeClr val="accent1"/>
                </a:solidFill>
              </a:rPr>
              <a:t>Stage 2: Tolerance or Passive Exclusion                             Our Individual Journey </a:t>
            </a:r>
            <a:br>
              <a:rPr lang="en-US" dirty="0"/>
            </a:br>
            <a:endParaRPr lang="en-US" dirty="0"/>
          </a:p>
        </p:txBody>
      </p:sp>
      <p:sp>
        <p:nvSpPr>
          <p:cNvPr id="3" name="Content Placeholder 2">
            <a:extLst>
              <a:ext uri="{FF2B5EF4-FFF2-40B4-BE49-F238E27FC236}">
                <a16:creationId xmlns:a16="http://schemas.microsoft.com/office/drawing/2014/main" id="{93DFBB1E-31F6-43A5-93FE-3E2BB8F66717}"/>
              </a:ext>
            </a:extLst>
          </p:cNvPr>
          <p:cNvSpPr>
            <a:spLocks noGrp="1"/>
          </p:cNvSpPr>
          <p:nvPr>
            <p:ph idx="1"/>
          </p:nvPr>
        </p:nvSpPr>
        <p:spPr/>
        <p:txBody>
          <a:bodyPr/>
          <a:lstStyle/>
          <a:p>
            <a:r>
              <a:rPr lang="en-US" dirty="0"/>
              <a:t>Most people without a disability contact start out at this stage.</a:t>
            </a:r>
          </a:p>
          <a:p>
            <a:r>
              <a:rPr lang="en-US" dirty="0"/>
              <a:t>For the disabled person, Stage 2 may mark an attitude of minimization, where the individual might conceal their disability (if they can) and generally distance themselves from disability communities.</a:t>
            </a:r>
          </a:p>
        </p:txBody>
      </p:sp>
    </p:spTree>
    <p:extLst>
      <p:ext uri="{BB962C8B-B14F-4D97-AF65-F5344CB8AC3E}">
        <p14:creationId xmlns:p14="http://schemas.microsoft.com/office/powerpoint/2010/main" val="2718584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CC7531F-75B7-4139-B00C-BE0D1AF03EC5}"/>
              </a:ext>
            </a:extLst>
          </p:cNvPr>
          <p:cNvSpPr>
            <a:spLocks noGrp="1"/>
          </p:cNvSpPr>
          <p:nvPr>
            <p:ph sz="half" idx="2"/>
          </p:nvPr>
        </p:nvSpPr>
        <p:spPr>
          <a:xfrm>
            <a:off x="6172200" y="2880359"/>
            <a:ext cx="5181600" cy="3296604"/>
          </a:xfrm>
          <a:ln>
            <a:solidFill>
              <a:schemeClr val="accent1"/>
            </a:solidFill>
          </a:ln>
        </p:spPr>
        <p:txBody>
          <a:bodyPr>
            <a:normAutofit lnSpcReduction="10000"/>
          </a:bodyPr>
          <a:lstStyle/>
          <a:p>
            <a:pPr marL="0" indent="0">
              <a:buNone/>
            </a:pPr>
            <a:r>
              <a:rPr lang="en-US" b="1" dirty="0" err="1"/>
              <a:t>Hachnasat</a:t>
            </a:r>
            <a:r>
              <a:rPr lang="en-US" b="1" dirty="0"/>
              <a:t> </a:t>
            </a:r>
            <a:r>
              <a:rPr lang="en-US" b="1" dirty="0" err="1"/>
              <a:t>orchim</a:t>
            </a:r>
            <a:r>
              <a:rPr lang="en-US" dirty="0"/>
              <a:t> </a:t>
            </a:r>
          </a:p>
          <a:p>
            <a:pPr marL="0" indent="0">
              <a:buNone/>
            </a:pPr>
            <a:r>
              <a:rPr lang="en-US" sz="2600" dirty="0"/>
              <a:t>Welcoming “others” - beginning the process of relationship building</a:t>
            </a:r>
          </a:p>
          <a:p>
            <a:r>
              <a:rPr lang="en-US" sz="2200" dirty="0"/>
              <a:t>Annual JDAIM programs that invites residents of group homes or Deaf individuals to services</a:t>
            </a:r>
          </a:p>
          <a:p>
            <a:r>
              <a:rPr lang="en-US" sz="2200" dirty="0"/>
              <a:t>A special disability advocate speaker to share an inspiring story</a:t>
            </a:r>
          </a:p>
          <a:p>
            <a:pPr marL="0" indent="0">
              <a:buNone/>
            </a:pPr>
            <a:endParaRPr lang="en-US" dirty="0"/>
          </a:p>
        </p:txBody>
      </p:sp>
      <p:sp>
        <p:nvSpPr>
          <p:cNvPr id="3" name="Content Placeholder 2">
            <a:extLst>
              <a:ext uri="{FF2B5EF4-FFF2-40B4-BE49-F238E27FC236}">
                <a16:creationId xmlns:a16="http://schemas.microsoft.com/office/drawing/2014/main" id="{210AA406-E30C-44A8-BE11-99C35A0A2128}"/>
              </a:ext>
            </a:extLst>
          </p:cNvPr>
          <p:cNvSpPr>
            <a:spLocks noGrp="1"/>
          </p:cNvSpPr>
          <p:nvPr>
            <p:ph sz="half" idx="1"/>
          </p:nvPr>
        </p:nvSpPr>
        <p:spPr>
          <a:xfrm>
            <a:off x="838200" y="2880359"/>
            <a:ext cx="5181600" cy="3296603"/>
          </a:xfrm>
          <a:ln>
            <a:solidFill>
              <a:schemeClr val="accent1"/>
            </a:solidFill>
          </a:ln>
        </p:spPr>
        <p:txBody>
          <a:bodyPr>
            <a:normAutofit lnSpcReduction="10000"/>
          </a:bodyPr>
          <a:lstStyle/>
          <a:p>
            <a:pPr marL="0" indent="0">
              <a:buNone/>
            </a:pPr>
            <a:r>
              <a:rPr lang="en-US" b="1" dirty="0" err="1"/>
              <a:t>Hafrada</a:t>
            </a:r>
            <a:endParaRPr lang="en-US" b="1" dirty="0"/>
          </a:p>
          <a:p>
            <a:pPr marL="0" indent="0">
              <a:buNone/>
            </a:pPr>
            <a:r>
              <a:rPr lang="en-US" sz="2600" dirty="0"/>
              <a:t>Providing services and programs to individuals with disabilities within separate programs.</a:t>
            </a:r>
          </a:p>
          <a:p>
            <a:r>
              <a:rPr lang="en-US" sz="2200" dirty="0"/>
              <a:t>Specifically designed disability programs; a program </a:t>
            </a:r>
            <a:r>
              <a:rPr lang="en-US" sz="2200" i="1" dirty="0"/>
              <a:t>for</a:t>
            </a:r>
            <a:r>
              <a:rPr lang="en-US" sz="2200" dirty="0"/>
              <a:t> not necessary </a:t>
            </a:r>
            <a:r>
              <a:rPr lang="en-US" sz="2200" i="1" dirty="0"/>
              <a:t>with</a:t>
            </a:r>
            <a:r>
              <a:rPr lang="en-US" sz="2200" dirty="0"/>
              <a:t> individuals with disabilities </a:t>
            </a:r>
          </a:p>
          <a:p>
            <a:r>
              <a:rPr lang="en-US" sz="2200" dirty="0"/>
              <a:t>A Purim party for residents of group homes, a separate youth group chapter </a:t>
            </a:r>
          </a:p>
          <a:p>
            <a:endParaRPr lang="en-US" sz="2600" dirty="0"/>
          </a:p>
          <a:p>
            <a:endParaRPr lang="en-US" sz="2600" dirty="0"/>
          </a:p>
        </p:txBody>
      </p:sp>
      <p:sp>
        <p:nvSpPr>
          <p:cNvPr id="8" name="TextBox 7">
            <a:extLst>
              <a:ext uri="{FF2B5EF4-FFF2-40B4-BE49-F238E27FC236}">
                <a16:creationId xmlns:a16="http://schemas.microsoft.com/office/drawing/2014/main" id="{CDEE7DEA-B377-4BB6-8092-287B5380F1F7}"/>
              </a:ext>
            </a:extLst>
          </p:cNvPr>
          <p:cNvSpPr txBox="1"/>
          <p:nvPr/>
        </p:nvSpPr>
        <p:spPr>
          <a:xfrm flipH="1">
            <a:off x="1856508" y="1588738"/>
            <a:ext cx="7666181" cy="954107"/>
          </a:xfrm>
          <a:prstGeom prst="rect">
            <a:avLst/>
          </a:prstGeom>
          <a:noFill/>
        </p:spPr>
        <p:txBody>
          <a:bodyPr wrap="square" rtlCol="0">
            <a:spAutoFit/>
          </a:bodyPr>
          <a:lstStyle/>
          <a:p>
            <a:r>
              <a:rPr lang="en-US" sz="2800" dirty="0"/>
              <a:t>In Genesis, Jacob dreams about a ladder with God’s angels going “up and down”(28:17)</a:t>
            </a:r>
            <a:endParaRPr lang="en-US" sz="2800" i="1" dirty="0"/>
          </a:p>
        </p:txBody>
      </p:sp>
      <p:pic>
        <p:nvPicPr>
          <p:cNvPr id="10" name="Picture 9" descr="A small paining of angels going up and down a ladder in the sky to represent the ladder Jacob dreams about with God’s angels going up and down.&#10;">
            <a:extLst>
              <a:ext uri="{FF2B5EF4-FFF2-40B4-BE49-F238E27FC236}">
                <a16:creationId xmlns:a16="http://schemas.microsoft.com/office/drawing/2014/main" id="{D9ADB8B1-2EC0-4BFF-AE5B-443BB88DC02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640253" y="507099"/>
            <a:ext cx="1452245" cy="2103755"/>
          </a:xfrm>
          <a:prstGeom prst="rect">
            <a:avLst/>
          </a:prstGeom>
          <a:noFill/>
          <a:ln>
            <a:noFill/>
          </a:ln>
        </p:spPr>
      </p:pic>
      <p:sp>
        <p:nvSpPr>
          <p:cNvPr id="2" name="Title 1">
            <a:extLst>
              <a:ext uri="{FF2B5EF4-FFF2-40B4-BE49-F238E27FC236}">
                <a16:creationId xmlns:a16="http://schemas.microsoft.com/office/drawing/2014/main" id="{7B113C79-B6C3-4B47-9169-64D4A01229C8}"/>
              </a:ext>
            </a:extLst>
          </p:cNvPr>
          <p:cNvSpPr>
            <a:spLocks noGrp="1"/>
          </p:cNvSpPr>
          <p:nvPr>
            <p:ph type="title"/>
          </p:nvPr>
        </p:nvSpPr>
        <p:spPr>
          <a:xfrm>
            <a:off x="838200" y="365126"/>
            <a:ext cx="10515600" cy="1147208"/>
          </a:xfrm>
        </p:spPr>
        <p:txBody>
          <a:bodyPr>
            <a:normAutofit fontScale="90000"/>
          </a:bodyPr>
          <a:lstStyle/>
          <a:p>
            <a:pPr algn="ctr"/>
            <a:br>
              <a:rPr lang="en-US" dirty="0"/>
            </a:br>
            <a:br>
              <a:rPr lang="en-US" dirty="0"/>
            </a:br>
            <a:r>
              <a:rPr lang="en-US" dirty="0">
                <a:solidFill>
                  <a:schemeClr val="accent1"/>
                </a:solidFill>
              </a:rPr>
              <a:t>Stage 3: Helping and Inspiration </a:t>
            </a:r>
            <a:br>
              <a:rPr lang="en-US" dirty="0">
                <a:solidFill>
                  <a:schemeClr val="accent1"/>
                </a:solidFill>
              </a:rPr>
            </a:br>
            <a:r>
              <a:rPr lang="en-US" dirty="0">
                <a:solidFill>
                  <a:schemeClr val="accent1"/>
                </a:solidFill>
              </a:rPr>
              <a:t>The Jewish Community </a:t>
            </a:r>
            <a:br>
              <a:rPr lang="en-US" dirty="0"/>
            </a:br>
            <a:br>
              <a:rPr lang="en-US" dirty="0"/>
            </a:br>
            <a:endParaRPr lang="en-US" dirty="0"/>
          </a:p>
        </p:txBody>
      </p:sp>
    </p:spTree>
    <p:extLst>
      <p:ext uri="{BB962C8B-B14F-4D97-AF65-F5344CB8AC3E}">
        <p14:creationId xmlns:p14="http://schemas.microsoft.com/office/powerpoint/2010/main" val="2744539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01611-4AF9-406B-8F31-230E525E046A}"/>
              </a:ext>
            </a:extLst>
          </p:cNvPr>
          <p:cNvSpPr>
            <a:spLocks noGrp="1"/>
          </p:cNvSpPr>
          <p:nvPr>
            <p:ph type="title"/>
          </p:nvPr>
        </p:nvSpPr>
        <p:spPr>
          <a:xfrm>
            <a:off x="838200" y="378377"/>
            <a:ext cx="10515600" cy="1325563"/>
          </a:xfrm>
        </p:spPr>
        <p:txBody>
          <a:bodyPr>
            <a:normAutofit fontScale="90000"/>
          </a:bodyPr>
          <a:lstStyle/>
          <a:p>
            <a:pPr algn="ctr"/>
            <a:br>
              <a:rPr lang="en-US" dirty="0"/>
            </a:br>
            <a:r>
              <a:rPr lang="en-US" dirty="0">
                <a:solidFill>
                  <a:schemeClr val="accent1"/>
                </a:solidFill>
              </a:rPr>
              <a:t>Stage 3: Helping and Inspiration </a:t>
            </a:r>
            <a:br>
              <a:rPr lang="en-US" dirty="0">
                <a:solidFill>
                  <a:schemeClr val="accent1"/>
                </a:solidFill>
              </a:rPr>
            </a:br>
            <a:r>
              <a:rPr lang="en-US" dirty="0">
                <a:solidFill>
                  <a:schemeClr val="accent1"/>
                </a:solidFill>
              </a:rPr>
              <a:t>Our Individual Journey </a:t>
            </a:r>
            <a:br>
              <a:rPr lang="en-US" dirty="0"/>
            </a:br>
            <a:endParaRPr lang="en-US" dirty="0"/>
          </a:p>
        </p:txBody>
      </p:sp>
      <p:sp>
        <p:nvSpPr>
          <p:cNvPr id="3" name="Content Placeholder 2">
            <a:extLst>
              <a:ext uri="{FF2B5EF4-FFF2-40B4-BE49-F238E27FC236}">
                <a16:creationId xmlns:a16="http://schemas.microsoft.com/office/drawing/2014/main" id="{93DFBB1E-31F6-43A5-93FE-3E2BB8F66717}"/>
              </a:ext>
            </a:extLst>
          </p:cNvPr>
          <p:cNvSpPr>
            <a:spLocks noGrp="1"/>
          </p:cNvSpPr>
          <p:nvPr>
            <p:ph idx="1"/>
          </p:nvPr>
        </p:nvSpPr>
        <p:spPr/>
        <p:txBody>
          <a:bodyPr/>
          <a:lstStyle/>
          <a:p>
            <a:r>
              <a:rPr lang="en-US" dirty="0"/>
              <a:t>People in Stage 3 include disabled people, but mainly out of a sense of pity, obligation, or a desire to help.  </a:t>
            </a:r>
          </a:p>
          <a:p>
            <a:r>
              <a:rPr lang="en-US" dirty="0"/>
              <a:t> People in Stage 3 may also be big consumers or producers of ”inspiration porn.”</a:t>
            </a:r>
          </a:p>
          <a:p>
            <a:r>
              <a:rPr lang="en-US" dirty="0"/>
              <a:t>For a disabled person, meanwhile, Stage 3 might involve behaviors of overcoming or overcompensating for disability, still striving to distance oneself from disability and the associated community.</a:t>
            </a:r>
          </a:p>
        </p:txBody>
      </p:sp>
    </p:spTree>
    <p:extLst>
      <p:ext uri="{BB962C8B-B14F-4D97-AF65-F5344CB8AC3E}">
        <p14:creationId xmlns:p14="http://schemas.microsoft.com/office/powerpoint/2010/main" val="3893880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CC7531F-75B7-4139-B00C-BE0D1AF03EC5}"/>
              </a:ext>
            </a:extLst>
          </p:cNvPr>
          <p:cNvSpPr>
            <a:spLocks noGrp="1"/>
          </p:cNvSpPr>
          <p:nvPr>
            <p:ph sz="half" idx="2"/>
          </p:nvPr>
        </p:nvSpPr>
        <p:spPr>
          <a:xfrm>
            <a:off x="6172200" y="2992581"/>
            <a:ext cx="5181600" cy="3184381"/>
          </a:xfrm>
          <a:ln>
            <a:solidFill>
              <a:schemeClr val="accent1"/>
            </a:solidFill>
          </a:ln>
        </p:spPr>
        <p:txBody>
          <a:bodyPr>
            <a:normAutofit/>
          </a:bodyPr>
          <a:lstStyle/>
          <a:p>
            <a:pPr marL="0" indent="0">
              <a:buNone/>
            </a:pPr>
            <a:r>
              <a:rPr lang="en-US" b="1" dirty="0" err="1"/>
              <a:t>Hitnadvut</a:t>
            </a:r>
            <a:r>
              <a:rPr lang="en-US" b="1" dirty="0"/>
              <a:t> </a:t>
            </a:r>
          </a:p>
          <a:p>
            <a:pPr marL="0" indent="0">
              <a:buNone/>
            </a:pPr>
            <a:r>
              <a:rPr lang="en-US" sz="2400" dirty="0"/>
              <a:t>Volunteering/Participating</a:t>
            </a:r>
          </a:p>
          <a:p>
            <a:r>
              <a:rPr lang="en-US" sz="2200" dirty="0"/>
              <a:t>Supports are provided so that all can participate.  </a:t>
            </a:r>
          </a:p>
          <a:p>
            <a:r>
              <a:rPr lang="en-US" sz="2200" dirty="0"/>
              <a:t>Accommodations provided; funding may be “as needed” and/or the responsibility of individuals with disabilities </a:t>
            </a:r>
          </a:p>
          <a:p>
            <a:pPr marL="0" indent="0">
              <a:buNone/>
            </a:pPr>
            <a:endParaRPr lang="en-US" dirty="0"/>
          </a:p>
        </p:txBody>
      </p:sp>
      <p:sp>
        <p:nvSpPr>
          <p:cNvPr id="3" name="Content Placeholder 2">
            <a:extLst>
              <a:ext uri="{FF2B5EF4-FFF2-40B4-BE49-F238E27FC236}">
                <a16:creationId xmlns:a16="http://schemas.microsoft.com/office/drawing/2014/main" id="{210AA406-E30C-44A8-BE11-99C35A0A2128}"/>
              </a:ext>
            </a:extLst>
          </p:cNvPr>
          <p:cNvSpPr>
            <a:spLocks noGrp="1"/>
          </p:cNvSpPr>
          <p:nvPr>
            <p:ph sz="half" idx="1"/>
          </p:nvPr>
        </p:nvSpPr>
        <p:spPr>
          <a:xfrm>
            <a:off x="838200" y="2992582"/>
            <a:ext cx="5181600" cy="3184380"/>
          </a:xfrm>
          <a:ln>
            <a:solidFill>
              <a:schemeClr val="accent1"/>
            </a:solidFill>
          </a:ln>
        </p:spPr>
        <p:txBody>
          <a:bodyPr>
            <a:normAutofit/>
          </a:bodyPr>
          <a:lstStyle/>
          <a:p>
            <a:pPr marL="0" indent="0">
              <a:buNone/>
            </a:pPr>
            <a:r>
              <a:rPr lang="en-US" sz="2400" b="1" dirty="0" err="1"/>
              <a:t>Bruchim</a:t>
            </a:r>
            <a:r>
              <a:rPr lang="en-US" sz="2400" b="1" dirty="0"/>
              <a:t> </a:t>
            </a:r>
            <a:r>
              <a:rPr lang="en-US" sz="2400" b="1" dirty="0" err="1"/>
              <a:t>haba’im</a:t>
            </a:r>
            <a:r>
              <a:rPr lang="en-US" sz="2400" dirty="0"/>
              <a:t> </a:t>
            </a:r>
          </a:p>
          <a:p>
            <a:pPr marL="0" indent="0">
              <a:buNone/>
            </a:pPr>
            <a:r>
              <a:rPr lang="en-US" sz="2400" dirty="0"/>
              <a:t>Welcoming and Integrating </a:t>
            </a:r>
          </a:p>
          <a:p>
            <a:r>
              <a:rPr lang="en-US" sz="2200" dirty="0"/>
              <a:t>Individuals with disabilities are welcomed and encouraged to participate to the best of their abilities.</a:t>
            </a:r>
          </a:p>
          <a:p>
            <a:r>
              <a:rPr lang="en-US" sz="2200" i="1" dirty="0"/>
              <a:t>All</a:t>
            </a:r>
            <a:r>
              <a:rPr lang="en-US" sz="2200" dirty="0"/>
              <a:t> are welcome</a:t>
            </a:r>
          </a:p>
        </p:txBody>
      </p:sp>
      <p:sp>
        <p:nvSpPr>
          <p:cNvPr id="8" name="TextBox 7">
            <a:extLst>
              <a:ext uri="{FF2B5EF4-FFF2-40B4-BE49-F238E27FC236}">
                <a16:creationId xmlns:a16="http://schemas.microsoft.com/office/drawing/2014/main" id="{CDEE7DEA-B377-4BB6-8092-287B5380F1F7}"/>
              </a:ext>
            </a:extLst>
          </p:cNvPr>
          <p:cNvSpPr txBox="1"/>
          <p:nvPr/>
        </p:nvSpPr>
        <p:spPr>
          <a:xfrm flipH="1">
            <a:off x="734288" y="1681018"/>
            <a:ext cx="10515601" cy="1569660"/>
          </a:xfrm>
          <a:prstGeom prst="rect">
            <a:avLst/>
          </a:prstGeom>
          <a:noFill/>
        </p:spPr>
        <p:txBody>
          <a:bodyPr wrap="square" rtlCol="0">
            <a:spAutoFit/>
          </a:bodyPr>
          <a:lstStyle/>
          <a:p>
            <a:pPr algn="ctr"/>
            <a:r>
              <a:rPr lang="en-US" sz="2800" dirty="0"/>
              <a:t>“Teach each child according to their way” (Proverbs)</a:t>
            </a:r>
          </a:p>
          <a:p>
            <a:pPr algn="ctr"/>
            <a:r>
              <a:rPr lang="en-US" sz="2800" dirty="0"/>
              <a:t>“How pleasant it is when brother and sister dwell together” (Psalms)</a:t>
            </a:r>
          </a:p>
          <a:p>
            <a:pPr algn="ctr"/>
            <a:endParaRPr lang="en-US" sz="2800" dirty="0"/>
          </a:p>
          <a:p>
            <a:pPr algn="ctr"/>
            <a:endParaRPr lang="en-US" sz="1200" dirty="0"/>
          </a:p>
        </p:txBody>
      </p:sp>
      <p:sp>
        <p:nvSpPr>
          <p:cNvPr id="2" name="Title 1">
            <a:extLst>
              <a:ext uri="{FF2B5EF4-FFF2-40B4-BE49-F238E27FC236}">
                <a16:creationId xmlns:a16="http://schemas.microsoft.com/office/drawing/2014/main" id="{7B113C79-B6C3-4B47-9169-64D4A01229C8}"/>
              </a:ext>
            </a:extLst>
          </p:cNvPr>
          <p:cNvSpPr>
            <a:spLocks noGrp="1"/>
          </p:cNvSpPr>
          <p:nvPr>
            <p:ph type="title"/>
          </p:nvPr>
        </p:nvSpPr>
        <p:spPr>
          <a:xfrm>
            <a:off x="838200" y="365126"/>
            <a:ext cx="10515600" cy="1147208"/>
          </a:xfrm>
        </p:spPr>
        <p:txBody>
          <a:bodyPr>
            <a:normAutofit fontScale="90000"/>
          </a:bodyPr>
          <a:lstStyle/>
          <a:p>
            <a:pPr algn="ctr"/>
            <a:br>
              <a:rPr lang="en-US" dirty="0"/>
            </a:br>
            <a:br>
              <a:rPr lang="en-US" dirty="0"/>
            </a:br>
            <a:br>
              <a:rPr lang="en-US" dirty="0"/>
            </a:br>
            <a:r>
              <a:rPr lang="en-US" dirty="0">
                <a:solidFill>
                  <a:schemeClr val="accent1"/>
                </a:solidFill>
              </a:rPr>
              <a:t>Stage 4: Individual Equality </a:t>
            </a:r>
            <a:br>
              <a:rPr lang="en-US" dirty="0">
                <a:solidFill>
                  <a:schemeClr val="accent1"/>
                </a:solidFill>
              </a:rPr>
            </a:br>
            <a:r>
              <a:rPr lang="en-US" dirty="0">
                <a:solidFill>
                  <a:schemeClr val="accent1"/>
                </a:solidFill>
              </a:rPr>
              <a:t>The Jewish Community </a:t>
            </a:r>
            <a:br>
              <a:rPr lang="en-US" dirty="0"/>
            </a:br>
            <a:br>
              <a:rPr lang="en-US" dirty="0"/>
            </a:br>
            <a:br>
              <a:rPr lang="en-US" dirty="0"/>
            </a:br>
            <a:endParaRPr lang="en-US" dirty="0"/>
          </a:p>
        </p:txBody>
      </p:sp>
    </p:spTree>
    <p:extLst>
      <p:ext uri="{BB962C8B-B14F-4D97-AF65-F5344CB8AC3E}">
        <p14:creationId xmlns:p14="http://schemas.microsoft.com/office/powerpoint/2010/main" val="587081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471</TotalTime>
  <Words>2227</Words>
  <Application>Microsoft Office PowerPoint</Application>
  <PresentationFormat>Widescreen</PresentationFormat>
  <Paragraphs>192</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   Disability Wisdom &amp;  the Jewish Collective:  Inclusion as a Jewish Imperative  </vt:lpstr>
      <vt:lpstr>Our tradition teaches -  When the Torah was given, ALL Jews were standing at Sinai. </vt:lpstr>
      <vt:lpstr> Stage 1 :Antipathy and Active Exclusion The Jewish Community  </vt:lpstr>
      <vt:lpstr>Stage 1: Recognizing Our Emotional Blocks Our Individual Journey</vt:lpstr>
      <vt:lpstr>  Stage 2: Tolerance or Passive Exclusion  The Jewish Community  </vt:lpstr>
      <vt:lpstr> Stage 2: Tolerance or Passive Exclusion                             Our Individual Journey  </vt:lpstr>
      <vt:lpstr>  Stage 3: Helping and Inspiration  The Jewish Community   </vt:lpstr>
      <vt:lpstr> Stage 3: Helping and Inspiration  Our Individual Journey  </vt:lpstr>
      <vt:lpstr>   Stage 4: Individual Equality  The Jewish Community    </vt:lpstr>
      <vt:lpstr> Stage 4: Individual Equality  Our Individual Journey </vt:lpstr>
      <vt:lpstr> Stage 5: Inclusion as Social Justice  The Jewish Community </vt:lpstr>
      <vt:lpstr>Stage 5: Becoming Wise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Wisdom &amp;  Jewish Collective:  Inclusion as a Jewish Imperative</dc:title>
  <dc:creator>Handelman, Lisa</dc:creator>
  <cp:lastModifiedBy>Arielle</cp:lastModifiedBy>
  <cp:revision>60</cp:revision>
  <cp:lastPrinted>2019-02-13T22:30:10Z</cp:lastPrinted>
  <dcterms:created xsi:type="dcterms:W3CDTF">2019-01-21T03:43:03Z</dcterms:created>
  <dcterms:modified xsi:type="dcterms:W3CDTF">2019-02-14T20:36:32Z</dcterms:modified>
</cp:coreProperties>
</file>