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8"/>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4" r:id="rId26"/>
    <p:sldId id="285" r:id="rId27"/>
    <p:sldId id="286" r:id="rId28"/>
    <p:sldId id="287" r:id="rId29"/>
    <p:sldId id="288" r:id="rId30"/>
    <p:sldId id="310" r:id="rId31"/>
    <p:sldId id="290" r:id="rId32"/>
    <p:sldId id="291" r:id="rId33"/>
    <p:sldId id="292" r:id="rId34"/>
    <p:sldId id="293" r:id="rId35"/>
    <p:sldId id="294" r:id="rId36"/>
    <p:sldId id="295" r:id="rId37"/>
    <p:sldId id="296" r:id="rId38"/>
    <p:sldId id="297" r:id="rId39"/>
    <p:sldId id="298" r:id="rId40"/>
    <p:sldId id="299" r:id="rId41"/>
    <p:sldId id="301" r:id="rId42"/>
    <p:sldId id="302" r:id="rId43"/>
    <p:sldId id="304" r:id="rId44"/>
    <p:sldId id="305" r:id="rId45"/>
    <p:sldId id="306" r:id="rId46"/>
    <p:sldId id="309" r:id="rId4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0" autoAdjust="0"/>
    <p:restoredTop sz="94660"/>
  </p:normalViewPr>
  <p:slideViewPr>
    <p:cSldViewPr snapToGrid="0">
      <p:cViewPr varScale="1">
        <p:scale>
          <a:sx n="68" d="100"/>
          <a:sy n="68" d="100"/>
        </p:scale>
        <p:origin x="780"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 name="Google Shape;178;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 name="Google Shape;192;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6" name="Google Shape;206;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5e5e30d3eb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5e5e30d3eb_0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 name="Google Shape;213;g5e5e30d3eb_0_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8" name="Google Shape;218;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5e5e30d3eb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5e5e30d3eb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g5e5e30d3eb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5e5e30d3eb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5e5e30d3eb_0_1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9" name="Google Shape;239;g5e5e30d3eb_0_1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Google Shape;244;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5" name="Google Shape;245;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1" name="Google Shape;251;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2" name="Google Shape;252;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0" name="Google Shape;280;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1" name="Google Shape;281;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7" name="Google Shape;287;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8" name="Google Shape;288;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5" name="Google Shape;295;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6" name="Google Shape;296;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2" name="Google Shape;302;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3" name="Google Shape;303;p2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9" name="Google Shape;309;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0" name="Google Shape;310;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3" name="Google Shape;323;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4" name="Google Shape;324;p3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31</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0" name="Google Shape;330;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1" name="Google Shape;331;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32</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37" name="Google Shape;337;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8" name="Google Shape;338;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33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5" name="Google Shape;345;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6" name="Google Shape;346;p3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2" name="Google Shape;352;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3" name="Google Shape;353;p3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35</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9" name="Google Shape;359;p3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0" name="Google Shape;360;p3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36</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6" name="Google Shape;366;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7" name="Google Shape;367;p3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37</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3" name="Google Shape;373;p4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4" name="Google Shape;374;p4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38</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0" name="Google Shape;380;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p4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39</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5e5e30d3eb_0_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8" name="Google Shape;388;g5e5e30d3eb_0_3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9" name="Google Shape;389;g5e5e30d3eb_0_3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40</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 name="Google Shape;10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2" name="Google Shape;402;p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3" name="Google Shape;403;p4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41</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0" name="Google Shape;410;p4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42</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3" name="Google Shape;423;p4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4" name="Google Shape;424;p4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43</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0" name="Google Shape;430;p4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1" name="Google Shape;431;p4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44</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7" name="Google Shape;437;p4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8" name="Google Shape;438;p4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45</a:t>
            </a:fld>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p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8" name="Google Shape;458;p5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9" name="Google Shape;459;p5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46</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researchgate.net/journal/0021-9630_Journal_of_Child_Psychology_and_Psychiatry"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neurodiversitylibrary.org/" TargetMode="Externa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nctsn.org/resources/pediatric-medical-traumatic-stress-toolkit-health-care-providers"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bethanyziss@gmail.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Calibri"/>
              <a:buNone/>
            </a:pPr>
            <a:r>
              <a:rPr lang="en-US"/>
              <a:t>Prescribing Disability Pride</a:t>
            </a:r>
            <a:endParaRPr/>
          </a:p>
        </p:txBody>
      </p:sp>
      <p:sp>
        <p:nvSpPr>
          <p:cNvPr id="90" name="Google Shape;90;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0"/>
              </a:spcBef>
              <a:spcAft>
                <a:spcPts val="0"/>
              </a:spcAft>
              <a:buClr>
                <a:schemeClr val="dk1"/>
              </a:buClr>
              <a:buSzPts val="2400"/>
              <a:buNone/>
            </a:pPr>
            <a:r>
              <a:rPr lang="en-US" dirty="0"/>
              <a:t>Cara Liebowitz MA</a:t>
            </a:r>
            <a:endParaRPr dirty="0"/>
          </a:p>
          <a:p>
            <a:pPr marL="0" lvl="0" indent="0" algn="ctr" rtl="0">
              <a:lnSpc>
                <a:spcPct val="80000"/>
              </a:lnSpc>
              <a:spcBef>
                <a:spcPts val="1000"/>
              </a:spcBef>
              <a:spcAft>
                <a:spcPts val="0"/>
              </a:spcAft>
              <a:buClr>
                <a:schemeClr val="dk1"/>
              </a:buClr>
              <a:buSzPts val="2400"/>
              <a:buNone/>
            </a:pPr>
            <a:r>
              <a:rPr lang="en-US" dirty="0"/>
              <a:t>Noor Pervez BA</a:t>
            </a:r>
            <a:endParaRPr dirty="0"/>
          </a:p>
          <a:p>
            <a:pPr marL="0" lvl="0" indent="0" algn="ctr" rtl="0">
              <a:lnSpc>
                <a:spcPct val="80000"/>
              </a:lnSpc>
              <a:spcBef>
                <a:spcPts val="1000"/>
              </a:spcBef>
              <a:spcAft>
                <a:spcPts val="0"/>
              </a:spcAft>
              <a:buClr>
                <a:schemeClr val="dk1"/>
              </a:buClr>
              <a:buSzPts val="2400"/>
              <a:buNone/>
            </a:pPr>
            <a:r>
              <a:rPr lang="en-US" dirty="0"/>
              <a:t>Arielle Silverman PhD</a:t>
            </a:r>
            <a:endParaRPr dirty="0"/>
          </a:p>
          <a:p>
            <a:pPr marL="0" lvl="0" indent="0" algn="ctr" rtl="0">
              <a:lnSpc>
                <a:spcPct val="80000"/>
              </a:lnSpc>
              <a:spcBef>
                <a:spcPts val="1000"/>
              </a:spcBef>
              <a:spcAft>
                <a:spcPts val="0"/>
              </a:spcAft>
              <a:buClr>
                <a:schemeClr val="dk1"/>
              </a:buClr>
              <a:buSzPts val="2400"/>
              <a:buNone/>
            </a:pPr>
            <a:r>
              <a:rPr lang="en-US" dirty="0"/>
              <a:t>Bethany Ziss MD</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Aspects of culture to consider</a:t>
            </a:r>
            <a:endParaRPr/>
          </a:p>
        </p:txBody>
      </p:sp>
      <p:sp>
        <p:nvSpPr>
          <p:cNvPr id="160" name="Google Shape;160;p23"/>
          <p:cNvSpPr txBox="1">
            <a:spLocks noGrp="1"/>
          </p:cNvSpPr>
          <p:nvPr>
            <p:ph type="body" idx="1"/>
          </p:nvPr>
        </p:nvSpPr>
        <p:spPr>
          <a:xfrm>
            <a:off x="1362973" y="1600200"/>
            <a:ext cx="9333781" cy="52578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National origin/linguistic group</a:t>
            </a:r>
            <a:endParaRPr/>
          </a:p>
          <a:p>
            <a:pPr marL="228600" lvl="0" indent="-228600" algn="l" rtl="0">
              <a:lnSpc>
                <a:spcPct val="90000"/>
              </a:lnSpc>
              <a:spcBef>
                <a:spcPts val="1000"/>
              </a:spcBef>
              <a:spcAft>
                <a:spcPts val="0"/>
              </a:spcAft>
              <a:buClr>
                <a:schemeClr val="dk1"/>
              </a:buClr>
              <a:buSzPts val="2800"/>
              <a:buChar char="•"/>
            </a:pPr>
            <a:r>
              <a:rPr lang="en-US"/>
              <a:t>Race and ethnic identity</a:t>
            </a:r>
            <a:endParaRPr/>
          </a:p>
          <a:p>
            <a:pPr marL="228600" lvl="0" indent="-228600" algn="l" rtl="0">
              <a:lnSpc>
                <a:spcPct val="90000"/>
              </a:lnSpc>
              <a:spcBef>
                <a:spcPts val="1000"/>
              </a:spcBef>
              <a:spcAft>
                <a:spcPts val="0"/>
              </a:spcAft>
              <a:buClr>
                <a:schemeClr val="dk1"/>
              </a:buClr>
              <a:buSzPts val="2800"/>
              <a:buChar char="•"/>
            </a:pPr>
            <a:r>
              <a:rPr lang="en-US"/>
              <a:t>Religion</a:t>
            </a:r>
            <a:endParaRPr/>
          </a:p>
          <a:p>
            <a:pPr marL="228600" lvl="0" indent="-228600" algn="l" rtl="0">
              <a:lnSpc>
                <a:spcPct val="90000"/>
              </a:lnSpc>
              <a:spcBef>
                <a:spcPts val="1000"/>
              </a:spcBef>
              <a:spcAft>
                <a:spcPts val="0"/>
              </a:spcAft>
              <a:buClr>
                <a:schemeClr val="dk1"/>
              </a:buClr>
              <a:buSzPts val="2800"/>
              <a:buChar char="•"/>
            </a:pPr>
            <a:r>
              <a:rPr lang="en-US"/>
              <a:t>Class</a:t>
            </a:r>
            <a:endParaRPr/>
          </a:p>
          <a:p>
            <a:pPr marL="228600" lvl="0" indent="-228600" algn="l" rtl="0">
              <a:lnSpc>
                <a:spcPct val="90000"/>
              </a:lnSpc>
              <a:spcBef>
                <a:spcPts val="1000"/>
              </a:spcBef>
              <a:spcAft>
                <a:spcPts val="0"/>
              </a:spcAft>
              <a:buClr>
                <a:schemeClr val="dk1"/>
              </a:buClr>
              <a:buSzPts val="2800"/>
              <a:buChar char="•"/>
            </a:pPr>
            <a:r>
              <a:rPr lang="en-US"/>
              <a:t>Gender, gender identity, gender presentation</a:t>
            </a:r>
            <a:endParaRPr/>
          </a:p>
          <a:p>
            <a:pPr marL="228600" lvl="0" indent="-228600" algn="l" rtl="0">
              <a:lnSpc>
                <a:spcPct val="90000"/>
              </a:lnSpc>
              <a:spcBef>
                <a:spcPts val="1000"/>
              </a:spcBef>
              <a:spcAft>
                <a:spcPts val="0"/>
              </a:spcAft>
              <a:buClr>
                <a:schemeClr val="dk1"/>
              </a:buClr>
              <a:buSzPts val="2800"/>
              <a:buChar char="•"/>
            </a:pPr>
            <a:r>
              <a:rPr lang="en-US"/>
              <a:t>Sexual orientation</a:t>
            </a:r>
            <a:endParaRPr/>
          </a:p>
          <a:p>
            <a:pPr marL="228600" lvl="0" indent="-228600" algn="l" rtl="0">
              <a:lnSpc>
                <a:spcPct val="90000"/>
              </a:lnSpc>
              <a:spcBef>
                <a:spcPts val="1000"/>
              </a:spcBef>
              <a:spcAft>
                <a:spcPts val="0"/>
              </a:spcAft>
              <a:buClr>
                <a:schemeClr val="dk1"/>
              </a:buClr>
              <a:buSzPts val="2800"/>
              <a:buChar char="•"/>
            </a:pPr>
            <a:r>
              <a:rPr lang="en-US"/>
              <a:t>Ability/disability/neurotype</a:t>
            </a:r>
            <a:endParaRPr/>
          </a:p>
          <a:p>
            <a:pPr marL="228600" lvl="0" indent="-228600" algn="l" rtl="0">
              <a:lnSpc>
                <a:spcPct val="90000"/>
              </a:lnSpc>
              <a:spcBef>
                <a:spcPts val="1000"/>
              </a:spcBef>
              <a:spcAft>
                <a:spcPts val="0"/>
              </a:spcAft>
              <a:buClr>
                <a:schemeClr val="dk1"/>
              </a:buClr>
              <a:buSzPts val="2800"/>
              <a:buChar char="•"/>
            </a:pPr>
            <a:r>
              <a:rPr lang="en-US"/>
              <a:t>Regional US culture, urban, suburban and rural culture</a:t>
            </a:r>
            <a:endParaRPr/>
          </a:p>
          <a:p>
            <a:pPr marL="228600" lvl="0" indent="-228600" algn="l" rtl="0">
              <a:lnSpc>
                <a:spcPct val="90000"/>
              </a:lnSpc>
              <a:spcBef>
                <a:spcPts val="1000"/>
              </a:spcBef>
              <a:spcAft>
                <a:spcPts val="0"/>
              </a:spcAft>
              <a:buClr>
                <a:schemeClr val="dk1"/>
              </a:buClr>
              <a:buSzPts val="2800"/>
              <a:buChar char="•"/>
            </a:pPr>
            <a:r>
              <a:rPr lang="en-US"/>
              <a:t>Culture of Western bio-medicine</a:t>
            </a:r>
            <a:endParaRPr/>
          </a:p>
          <a:p>
            <a:pPr marL="228600" lvl="0" indent="-228600" algn="l" rtl="0">
              <a:lnSpc>
                <a:spcPct val="90000"/>
              </a:lnSpc>
              <a:spcBef>
                <a:spcPts val="1000"/>
              </a:spcBef>
              <a:spcAft>
                <a:spcPts val="0"/>
              </a:spcAft>
              <a:buClr>
                <a:schemeClr val="dk1"/>
              </a:buClr>
              <a:buSzPts val="2800"/>
              <a:buChar char="•"/>
            </a:pPr>
            <a:r>
              <a:rPr lang="en-US"/>
              <a:t>Workplace cultures</a:t>
            </a:r>
            <a:endParaRPr/>
          </a:p>
          <a:p>
            <a:pPr marL="228600" lvl="0" indent="-228600" algn="l" rtl="0">
              <a:lnSpc>
                <a:spcPct val="90000"/>
              </a:lnSpc>
              <a:spcBef>
                <a:spcPts val="1000"/>
              </a:spcBef>
              <a:spcAft>
                <a:spcPts val="0"/>
              </a:spcAft>
              <a:buClr>
                <a:schemeClr val="dk1"/>
              </a:buClr>
              <a:buSzPts val="2800"/>
              <a:buFont typeface="Noto Sans Symbols"/>
              <a:buNone/>
            </a:pP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4"/>
          <p:cNvSpPr txBox="1">
            <a:spLocks noGrp="1"/>
          </p:cNvSpPr>
          <p:nvPr>
            <p:ph type="title"/>
          </p:nvPr>
        </p:nvSpPr>
        <p:spPr>
          <a:xfrm>
            <a:off x="2133600" y="277813"/>
            <a:ext cx="8077200" cy="11430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3959"/>
              <a:buFont typeface="Calibri"/>
              <a:buNone/>
            </a:pPr>
            <a:r>
              <a:rPr lang="en-US" sz="3959" dirty="0"/>
              <a:t>Cultural Competency vs Stereotypes</a:t>
            </a:r>
            <a:endParaRPr dirty="0"/>
          </a:p>
        </p:txBody>
      </p:sp>
      <p:sp>
        <p:nvSpPr>
          <p:cNvPr id="167" name="Google Shape;167;p24"/>
          <p:cNvSpPr txBox="1">
            <a:spLocks noGrp="1"/>
          </p:cNvSpPr>
          <p:nvPr>
            <p:ph type="body" idx="1"/>
          </p:nvPr>
        </p:nvSpPr>
        <p:spPr>
          <a:xfrm>
            <a:off x="2438400" y="1600200"/>
            <a:ext cx="7772400" cy="49530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dirty="0"/>
              <a:t>Cultural Competency</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Provides information about specific cultures that may be relevant to practice</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Provide a framework to consider culture during clinical and professional encounters</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Meant to be a starting point</a:t>
            </a:r>
            <a:endParaRPr dirty="0"/>
          </a:p>
          <a:p>
            <a:pPr marL="228600" lvl="0" indent="-228600" algn="l" rtl="0">
              <a:lnSpc>
                <a:spcPct val="90000"/>
              </a:lnSpc>
              <a:spcBef>
                <a:spcPts val="1000"/>
              </a:spcBef>
              <a:spcAft>
                <a:spcPts val="0"/>
              </a:spcAft>
              <a:buClr>
                <a:schemeClr val="dk1"/>
              </a:buClr>
              <a:buSzPts val="2800"/>
              <a:buChar char="•"/>
            </a:pPr>
            <a:r>
              <a:rPr lang="en-US" dirty="0"/>
              <a:t>Stereotype</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Makes assumptions about a particular person based on one aspect of their cultural background</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Acts as an endpoint </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Assessing children in cultural context</a:t>
            </a:r>
            <a:endParaRPr/>
          </a:p>
        </p:txBody>
      </p:sp>
      <p:sp>
        <p:nvSpPr>
          <p:cNvPr id="174" name="Google Shape;174;p25"/>
          <p:cNvSpPr txBox="1">
            <a:spLocks noGrp="1"/>
          </p:cNvSpPr>
          <p:nvPr>
            <p:ph type="body" idx="1"/>
          </p:nvPr>
        </p:nvSpPr>
        <p:spPr>
          <a:xfrm>
            <a:off x="838200" y="1483743"/>
            <a:ext cx="10515600" cy="5009132"/>
          </a:xfrm>
          <a:prstGeom prst="rect">
            <a:avLst/>
          </a:prstGeom>
          <a:noFill/>
          <a:ln>
            <a:noFill/>
          </a:ln>
        </p:spPr>
        <p:txBody>
          <a:bodyPr spcFirstLastPara="1" wrap="square" lIns="91425" tIns="45700" rIns="91425" bIns="45700" anchor="t" anchorCtr="0">
            <a:noAutofit/>
          </a:bodyPr>
          <a:lstStyle/>
          <a:p>
            <a:pPr indent="-457200">
              <a:spcBef>
                <a:spcPts val="0"/>
              </a:spcBef>
              <a:buSzPts val="2800"/>
            </a:pPr>
            <a:r>
              <a:rPr lang="en-US" dirty="0"/>
              <a:t>What might I need to know about culture when assessing children for possible autism?</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Traditional Navaho belief that eye contact is disrespectful and can endanger the spirits</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People from Nigeria, China and Japan may believe eye contact with a person in authority (or children with adults) is disrespectful</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What might I need to know about Deaf culture?</a:t>
            </a:r>
            <a:endParaRPr dirty="0"/>
          </a:p>
          <a:p>
            <a:pPr marL="800100" lvl="1">
              <a:buSzPts val="2400"/>
            </a:pPr>
            <a:r>
              <a:rPr lang="en-US" dirty="0"/>
              <a:t>Deaf people may think of themselves as a signing community, not as people with a disability or medical problem</a:t>
            </a:r>
            <a:endParaRPr dirty="0"/>
          </a:p>
          <a:p>
            <a:pPr marL="685800" lvl="1" indent="-76200" algn="l" rtl="0">
              <a:lnSpc>
                <a:spcPct val="90000"/>
              </a:lnSpc>
              <a:spcBef>
                <a:spcPts val="500"/>
              </a:spcBef>
              <a:spcAft>
                <a:spcPts val="0"/>
              </a:spcAft>
              <a:buClr>
                <a:schemeClr val="dk1"/>
              </a:buClr>
              <a:buSzPts val="2400"/>
              <a:buNone/>
            </a:pPr>
            <a:endParaRPr dirty="0"/>
          </a:p>
          <a:p>
            <a:pPr marL="228600" lvl="0" indent="-228600" algn="l" rtl="0">
              <a:lnSpc>
                <a:spcPct val="90000"/>
              </a:lnSpc>
              <a:spcBef>
                <a:spcPts val="1000"/>
              </a:spcBef>
              <a:spcAft>
                <a:spcPts val="0"/>
              </a:spcAft>
              <a:buClr>
                <a:schemeClr val="dk1"/>
              </a:buClr>
              <a:buSzPts val="2800"/>
              <a:buChar char="•"/>
            </a:pPr>
            <a:r>
              <a:rPr lang="en-US" dirty="0"/>
              <a:t>What might I need to know about Autistic culture?</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Intersectionality</a:t>
            </a:r>
            <a:endParaRPr/>
          </a:p>
        </p:txBody>
      </p:sp>
      <p:sp>
        <p:nvSpPr>
          <p:cNvPr id="181" name="Google Shape;181;p2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“Because the intersectional experience is greater than the sum of racism and sexism, any analysis that does not take </a:t>
            </a:r>
            <a:r>
              <a:rPr lang="en-US" i="1"/>
              <a:t>intersectionality</a:t>
            </a:r>
            <a:r>
              <a:rPr lang="en-US"/>
              <a:t> into account cannot sufficiently address the particular manner in which Black women are subordinated,” Kimberlé Crenshaw, 1989</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dirty="0"/>
              <a:t>Intersectionality</a:t>
            </a:r>
            <a:endParaRPr dirty="0"/>
          </a:p>
        </p:txBody>
      </p:sp>
      <p:sp>
        <p:nvSpPr>
          <p:cNvPr id="188" name="Google Shape;188;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People who experience more than one marginalized identity have a unique set of challenges.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dirty="0"/>
              <a:t>Intersectionality</a:t>
            </a:r>
            <a:endParaRPr dirty="0"/>
          </a:p>
        </p:txBody>
      </p:sp>
      <p:sp>
        <p:nvSpPr>
          <p:cNvPr id="195" name="Google Shape;195;p2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Example</a:t>
            </a:r>
            <a:endParaRPr/>
          </a:p>
          <a:p>
            <a:pPr marL="228600" lvl="0" indent="-228600" algn="l" rtl="0">
              <a:lnSpc>
                <a:spcPct val="90000"/>
              </a:lnSpc>
              <a:spcBef>
                <a:spcPts val="1000"/>
              </a:spcBef>
              <a:spcAft>
                <a:spcPts val="0"/>
              </a:spcAft>
              <a:buClr>
                <a:schemeClr val="dk1"/>
              </a:buClr>
              <a:buSzPts val="2800"/>
              <a:buChar char="•"/>
            </a:pPr>
            <a:r>
              <a:rPr lang="en-US"/>
              <a:t>Autistic Muslims are generally not given representation in disability spaces.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Workshop: Cultural traits</a:t>
            </a:r>
            <a:endParaRPr/>
          </a:p>
        </p:txBody>
      </p:sp>
      <p:sp>
        <p:nvSpPr>
          <p:cNvPr id="202" name="Google Shape;202;p29"/>
          <p:cNvSpPr txBox="1">
            <a:spLocks noGrp="1"/>
          </p:cNvSpPr>
          <p:nvPr>
            <p:ph type="body" idx="1"/>
          </p:nvPr>
        </p:nvSpPr>
        <p:spPr>
          <a:xfrm>
            <a:off x="838200" y="1825625"/>
            <a:ext cx="10515600" cy="466725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dirty="0"/>
              <a:t>Take a few minutes alone, with a partner or group, to think about cultural traits that describe you</a:t>
            </a:r>
            <a:endParaRPr dirty="0"/>
          </a:p>
          <a:p>
            <a:pPr marL="800100" lvl="1">
              <a:buSzPts val="2400"/>
              <a:buFont typeface="Wingdings" panose="05000000000000000000" pitchFamily="2" charset="2"/>
              <a:buChar char="§"/>
            </a:pPr>
            <a:r>
              <a:rPr lang="en-US" dirty="0"/>
              <a:t>Which reflect majority or more privileged experiences where you live?</a:t>
            </a:r>
            <a:endParaRPr dirty="0"/>
          </a:p>
          <a:p>
            <a:pPr marL="800100" lvl="1">
              <a:buSzPts val="2400"/>
              <a:buFont typeface="Wingdings" panose="05000000000000000000" pitchFamily="2" charset="2"/>
              <a:buChar char="§"/>
            </a:pPr>
            <a:r>
              <a:rPr lang="en-US" dirty="0"/>
              <a:t>Which reflect minority or less privileged experiences where you live?</a:t>
            </a:r>
            <a:endParaRPr dirty="0"/>
          </a:p>
          <a:p>
            <a:pPr marL="800100" lvl="1">
              <a:buSzPts val="2400"/>
              <a:buFont typeface="Wingdings" panose="05000000000000000000" pitchFamily="2" charset="2"/>
              <a:buChar char="§"/>
            </a:pPr>
            <a:r>
              <a:rPr lang="en-US" dirty="0"/>
              <a:t>Which are less represented among health professionals?</a:t>
            </a:r>
            <a:endParaRPr dirty="0"/>
          </a:p>
          <a:p>
            <a:pPr marL="800100" lvl="1">
              <a:buSzPts val="2400"/>
              <a:buFont typeface="Wingdings" panose="05000000000000000000" pitchFamily="2" charset="2"/>
              <a:buChar char="§"/>
            </a:pPr>
            <a:r>
              <a:rPr lang="en-US" dirty="0"/>
              <a:t>Which are most central to your own personal identity?</a:t>
            </a:r>
            <a:endParaRPr dirty="0"/>
          </a:p>
          <a:p>
            <a:pPr marL="800100" lvl="1">
              <a:buSzPts val="2400"/>
              <a:buFont typeface="Wingdings" panose="05000000000000000000" pitchFamily="2" charset="2"/>
              <a:buChar char="§"/>
            </a:pPr>
            <a:r>
              <a:rPr lang="en-US" dirty="0"/>
              <a:t>How connected do you feel to others who may share this trait?</a:t>
            </a:r>
            <a:endParaRPr dirty="0"/>
          </a:p>
          <a:p>
            <a:pPr marL="800100" lvl="1">
              <a:buSzPts val="2400"/>
              <a:buFont typeface="Wingdings" panose="05000000000000000000" pitchFamily="2" charset="2"/>
              <a:buChar char="§"/>
            </a:pPr>
            <a:r>
              <a:rPr lang="en-US" dirty="0"/>
              <a:t>Which traits may be more stigmatized?</a:t>
            </a:r>
            <a:endParaRPr dirty="0"/>
          </a:p>
          <a:p>
            <a:pPr marL="800100" lvl="1">
              <a:buSzPts val="2400"/>
              <a:buFont typeface="Wingdings" panose="05000000000000000000" pitchFamily="2" charset="2"/>
              <a:buChar char="§"/>
            </a:pPr>
            <a:r>
              <a:rPr lang="en-US" dirty="0"/>
              <a:t>What traits are evident to others without disclosure?</a:t>
            </a:r>
            <a:endParaRPr dirty="0"/>
          </a:p>
          <a:p>
            <a:pPr marL="800100" lvl="1">
              <a:buSzPts val="2400"/>
              <a:buFont typeface="Wingdings" panose="05000000000000000000" pitchFamily="2" charset="2"/>
              <a:buChar char="§"/>
            </a:pPr>
            <a:r>
              <a:rPr lang="en-US" dirty="0"/>
              <a:t>Which might you NOT want to disclose to co-workers?  To strangers?</a:t>
            </a:r>
            <a:endParaRPr dirty="0"/>
          </a:p>
          <a:p>
            <a:pPr marL="800100" lvl="1">
              <a:buSzPts val="2400"/>
              <a:buFont typeface="Wingdings" panose="05000000000000000000" pitchFamily="2" charset="2"/>
              <a:buChar char="§"/>
            </a:pPr>
            <a:r>
              <a:rPr lang="en-US" dirty="0"/>
              <a:t>How do these traits intersect with each other?</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0"/>
          <p:cNvSpPr txBox="1">
            <a:spLocks noGrp="1"/>
          </p:cNvSpPr>
          <p:nvPr>
            <p:ph type="title"/>
          </p:nvPr>
        </p:nvSpPr>
        <p:spPr>
          <a:xfrm>
            <a:off x="1981200" y="0"/>
            <a:ext cx="8229600" cy="11430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a:t>About Language: Person First</a:t>
            </a:r>
            <a:endParaRPr/>
          </a:p>
        </p:txBody>
      </p:sp>
      <p:sp>
        <p:nvSpPr>
          <p:cNvPr id="209" name="Google Shape;209;p30"/>
          <p:cNvSpPr txBox="1">
            <a:spLocks noGrp="1"/>
          </p:cNvSpPr>
          <p:nvPr>
            <p:ph type="body" idx="1"/>
          </p:nvPr>
        </p:nvSpPr>
        <p:spPr>
          <a:xfrm>
            <a:off x="1000664" y="1066800"/>
            <a:ext cx="9885872" cy="54102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dirty="0"/>
              <a:t>Sprung from the community of people with intellectual disabilities and their allies in the 1970s</a:t>
            </a:r>
            <a:endParaRPr dirty="0"/>
          </a:p>
          <a:p>
            <a:pPr marL="228600" lvl="0" indent="-228600" algn="l" rtl="0">
              <a:lnSpc>
                <a:spcPct val="90000"/>
              </a:lnSpc>
              <a:spcBef>
                <a:spcPts val="1000"/>
              </a:spcBef>
              <a:spcAft>
                <a:spcPts val="0"/>
              </a:spcAft>
              <a:buClr>
                <a:schemeClr val="dk1"/>
              </a:buClr>
              <a:buSzPts val="2800"/>
              <a:buChar char="•"/>
            </a:pPr>
            <a:r>
              <a:rPr lang="en-US" dirty="0"/>
              <a:t>Removes focus from the disability</a:t>
            </a:r>
            <a:endParaRPr dirty="0"/>
          </a:p>
          <a:p>
            <a:pPr marL="800100" lvl="1">
              <a:buSzPts val="2400"/>
              <a:buFont typeface="Wingdings" panose="05000000000000000000" pitchFamily="2" charset="2"/>
              <a:buChar char="§"/>
            </a:pPr>
            <a:r>
              <a:rPr lang="en-US" dirty="0"/>
              <a:t>“Child with Down Syndrome”</a:t>
            </a:r>
            <a:endParaRPr dirty="0"/>
          </a:p>
          <a:p>
            <a:pPr marL="800100" lvl="1">
              <a:buSzPts val="2400"/>
              <a:buFont typeface="Wingdings" panose="05000000000000000000" pitchFamily="2" charset="2"/>
              <a:buChar char="§"/>
            </a:pPr>
            <a:r>
              <a:rPr lang="en-US" dirty="0"/>
              <a:t>“Woman with cerebral palsy”</a:t>
            </a:r>
            <a:endParaRPr dirty="0"/>
          </a:p>
          <a:p>
            <a:pPr marL="228600" lvl="0" indent="-228600" algn="l" rtl="0">
              <a:lnSpc>
                <a:spcPct val="90000"/>
              </a:lnSpc>
              <a:spcBef>
                <a:spcPts val="1000"/>
              </a:spcBef>
              <a:spcAft>
                <a:spcPts val="0"/>
              </a:spcAft>
              <a:buClr>
                <a:schemeClr val="dk1"/>
              </a:buClr>
              <a:buSzPts val="2800"/>
              <a:buChar char="•"/>
            </a:pPr>
            <a:r>
              <a:rPr lang="en-US" dirty="0"/>
              <a:t>Response to decades of institutionalization, segregation, and dehumanization</a:t>
            </a:r>
            <a:endParaRPr dirty="0"/>
          </a:p>
          <a:p>
            <a:pPr marL="228600" lvl="0" indent="-228600" algn="l" rtl="0">
              <a:lnSpc>
                <a:spcPct val="90000"/>
              </a:lnSpc>
              <a:spcBef>
                <a:spcPts val="1000"/>
              </a:spcBef>
              <a:spcAft>
                <a:spcPts val="0"/>
              </a:spcAft>
              <a:buClr>
                <a:schemeClr val="dk1"/>
              </a:buClr>
              <a:buSzPts val="2800"/>
              <a:buChar char="•"/>
            </a:pPr>
            <a:r>
              <a:rPr lang="en-US" dirty="0"/>
              <a:t>  Still preferred by many groups, especially people with intellectual disabilities</a:t>
            </a:r>
            <a:endParaRPr dirty="0"/>
          </a:p>
          <a:p>
            <a:pPr marL="800100" lvl="1" algn="l" rtl="0">
              <a:lnSpc>
                <a:spcPct val="90000"/>
              </a:lnSpc>
              <a:spcBef>
                <a:spcPts val="1000"/>
              </a:spcBef>
              <a:spcAft>
                <a:spcPts val="0"/>
              </a:spcAft>
              <a:buSzPts val="1800"/>
              <a:buFont typeface="Wingdings" panose="05000000000000000000" pitchFamily="2" charset="2"/>
              <a:buChar char="§"/>
            </a:pPr>
            <a:r>
              <a:rPr lang="en-US" dirty="0"/>
              <a:t>People First chapters around the country</a:t>
            </a:r>
            <a:endParaRPr dirty="0"/>
          </a:p>
          <a:p>
            <a:pPr marL="228600" lvl="0" indent="-228600" algn="l" rtl="0">
              <a:lnSpc>
                <a:spcPct val="90000"/>
              </a:lnSpc>
              <a:spcBef>
                <a:spcPts val="1000"/>
              </a:spcBef>
              <a:spcAft>
                <a:spcPts val="0"/>
              </a:spcAft>
              <a:buClr>
                <a:schemeClr val="dk1"/>
              </a:buClr>
              <a:buSzPts val="2800"/>
              <a:buChar char="•"/>
            </a:pPr>
            <a:r>
              <a:rPr lang="en-US" dirty="0"/>
              <a:t>Mandated by many professional programs</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(for example, requiring its use in class work or academic papers)</a:t>
            </a:r>
            <a:endParaRPr dirty="0"/>
          </a:p>
          <a:p>
            <a:pPr marL="0" lvl="0" indent="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1"/>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ctr" rtl="0">
              <a:spcBef>
                <a:spcPts val="1000"/>
              </a:spcBef>
              <a:spcAft>
                <a:spcPts val="0"/>
              </a:spcAft>
              <a:buNone/>
            </a:pPr>
            <a:r>
              <a:rPr lang="en-US" i="1"/>
              <a:t>“People First Language puts the person before the disability, and describes what a person has, not who a person is. Using a diagnosis as a defining characteristic reflects prejudice, and also robs the person of the opportunity to define him/herself.”</a:t>
            </a:r>
            <a:endParaRPr i="1"/>
          </a:p>
          <a:p>
            <a:pPr marL="0" lvl="0" indent="0" algn="ctr" rtl="0">
              <a:spcBef>
                <a:spcPts val="1000"/>
              </a:spcBef>
              <a:spcAft>
                <a:spcPts val="0"/>
              </a:spcAft>
              <a:buNone/>
            </a:pPr>
            <a:r>
              <a:rPr lang="en-US"/>
              <a:t>-The Arc</a:t>
            </a:r>
            <a:endParaRPr/>
          </a:p>
          <a:p>
            <a:pPr marL="0" lvl="0" indent="0" algn="ctr" rtl="0">
              <a:spcBef>
                <a:spcPts val="1000"/>
              </a:spcBef>
              <a:spcAft>
                <a:spcPts val="0"/>
              </a:spcAft>
              <a:buClr>
                <a:schemeClr val="dk1"/>
              </a:buClr>
              <a:buSzPts val="1100"/>
              <a:buFont typeface="Arial"/>
              <a:buNone/>
            </a:pPr>
            <a:endParaRPr/>
          </a:p>
          <a:p>
            <a:pPr marL="0" lvl="0" indent="0" algn="ctr" rtl="0">
              <a:spcBef>
                <a:spcPts val="1000"/>
              </a:spcBef>
              <a:spcAft>
                <a:spcPts val="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About Language: Identity First</a:t>
            </a:r>
            <a:endParaRPr/>
          </a:p>
        </p:txBody>
      </p:sp>
      <p:sp>
        <p:nvSpPr>
          <p:cNvPr id="222" name="Google Shape;222;p32"/>
          <p:cNvSpPr txBox="1">
            <a:spLocks noGrp="1"/>
          </p:cNvSpPr>
          <p:nvPr>
            <p:ph type="body" idx="1"/>
          </p:nvPr>
        </p:nvSpPr>
        <p:spPr>
          <a:xfrm>
            <a:off x="1981200" y="1600200"/>
            <a:ext cx="8229600" cy="49530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In recent years, there has been an increased use of “Identity First” language by many groups</a:t>
            </a:r>
            <a:endParaRPr/>
          </a:p>
          <a:p>
            <a:pPr marL="228600" lvl="0" indent="-228600" algn="l" rtl="0">
              <a:lnSpc>
                <a:spcPct val="90000"/>
              </a:lnSpc>
              <a:spcBef>
                <a:spcPts val="1000"/>
              </a:spcBef>
              <a:spcAft>
                <a:spcPts val="0"/>
              </a:spcAft>
              <a:buClr>
                <a:schemeClr val="dk1"/>
              </a:buClr>
              <a:buSzPts val="2800"/>
              <a:buChar char="•"/>
            </a:pPr>
            <a:r>
              <a:rPr lang="en-US"/>
              <a:t>National Federation of the Blind * passes a resolution against “Person First” in 1993</a:t>
            </a:r>
            <a:endParaRPr/>
          </a:p>
          <a:p>
            <a:pPr marL="228600" lvl="0" indent="-228600" algn="l" rtl="0">
              <a:lnSpc>
                <a:spcPct val="90000"/>
              </a:lnSpc>
              <a:spcBef>
                <a:spcPts val="1000"/>
              </a:spcBef>
              <a:spcAft>
                <a:spcPts val="0"/>
              </a:spcAft>
              <a:buClr>
                <a:schemeClr val="dk1"/>
              </a:buClr>
              <a:buSzPts val="2800"/>
              <a:buChar char="•"/>
            </a:pPr>
            <a:r>
              <a:rPr lang="en-US"/>
              <a:t>The Deaf community uses deaf to indicate the audiologic condition of not hearing and Deaf to refer to their culture which uses ASL.  Opinions on “hearing impairment” and “hard of hearing” vary.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dirty="0"/>
              <a:t>Objectives</a:t>
            </a:r>
            <a:endParaRPr dirty="0"/>
          </a:p>
        </p:txBody>
      </p:sp>
      <p:sp>
        <p:nvSpPr>
          <p:cNvPr id="97" name="Google Shape;97;p14"/>
          <p:cNvSpPr txBox="1">
            <a:spLocks noGrp="1"/>
          </p:cNvSpPr>
          <p:nvPr>
            <p:ph type="body" idx="1"/>
          </p:nvPr>
        </p:nvSpPr>
        <p:spPr>
          <a:xfrm>
            <a:off x="517585" y="1552755"/>
            <a:ext cx="11110823" cy="4779034"/>
          </a:xfrm>
          <a:prstGeom prst="rect">
            <a:avLst/>
          </a:prstGeom>
          <a:noFill/>
          <a:ln>
            <a:noFill/>
          </a:ln>
        </p:spPr>
        <p:txBody>
          <a:bodyPr spcFirstLastPara="1" wrap="square" lIns="91425" tIns="45700" rIns="91425" bIns="45700" anchor="t" anchorCtr="0">
            <a:noAutofit/>
          </a:bodyPr>
          <a:lstStyle/>
          <a:p>
            <a:pPr marL="514350" lvl="0" indent="-514350" algn="l" rtl="0">
              <a:lnSpc>
                <a:spcPct val="80000"/>
              </a:lnSpc>
              <a:spcBef>
                <a:spcPts val="0"/>
              </a:spcBef>
              <a:spcAft>
                <a:spcPts val="0"/>
              </a:spcAft>
              <a:buClr>
                <a:schemeClr val="dk1"/>
              </a:buClr>
              <a:buSzPts val="2590"/>
              <a:buFont typeface="+mj-lt"/>
              <a:buAutoNum type="arabicParenR"/>
            </a:pPr>
            <a:r>
              <a:rPr lang="en-US" sz="2590" dirty="0"/>
              <a:t>Understand the historical background of “person first” and “identity-first” language to describe disability and why each are preferred by different groups</a:t>
            </a:r>
            <a:endParaRPr dirty="0"/>
          </a:p>
          <a:p>
            <a:pPr marL="678815" lvl="0" indent="-514350" algn="l" rtl="0">
              <a:lnSpc>
                <a:spcPct val="80000"/>
              </a:lnSpc>
              <a:spcBef>
                <a:spcPts val="1000"/>
              </a:spcBef>
              <a:spcAft>
                <a:spcPts val="0"/>
              </a:spcAft>
              <a:buClr>
                <a:schemeClr val="dk1"/>
              </a:buClr>
              <a:buSzPts val="2590"/>
              <a:buFont typeface="+mj-lt"/>
              <a:buAutoNum type="arabicParenR"/>
            </a:pPr>
            <a:endParaRPr sz="2590" dirty="0"/>
          </a:p>
          <a:p>
            <a:pPr marL="514350" lvl="0" indent="-514350" algn="l" rtl="0">
              <a:lnSpc>
                <a:spcPct val="80000"/>
              </a:lnSpc>
              <a:spcBef>
                <a:spcPts val="1000"/>
              </a:spcBef>
              <a:spcAft>
                <a:spcPts val="0"/>
              </a:spcAft>
              <a:buClr>
                <a:schemeClr val="dk1"/>
              </a:buClr>
              <a:buSzPts val="2590"/>
              <a:buFont typeface="+mj-lt"/>
              <a:buAutoNum type="arabicParenR"/>
            </a:pPr>
            <a:r>
              <a:rPr lang="en-US" sz="2590" dirty="0"/>
              <a:t>Recognize the medical and social models of disability and the neurodiversity paradigm as ways to frame disability as a cultural trait in addition to a diagnosis of medical impairment</a:t>
            </a:r>
            <a:endParaRPr dirty="0"/>
          </a:p>
          <a:p>
            <a:pPr marL="678815" lvl="0" indent="-514350" algn="l" rtl="0">
              <a:lnSpc>
                <a:spcPct val="80000"/>
              </a:lnSpc>
              <a:spcBef>
                <a:spcPts val="1000"/>
              </a:spcBef>
              <a:spcAft>
                <a:spcPts val="0"/>
              </a:spcAft>
              <a:buClr>
                <a:schemeClr val="dk1"/>
              </a:buClr>
              <a:buSzPts val="2590"/>
              <a:buFont typeface="+mj-lt"/>
              <a:buAutoNum type="arabicParenR"/>
            </a:pPr>
            <a:endParaRPr sz="2590" dirty="0"/>
          </a:p>
          <a:p>
            <a:pPr marL="514350" lvl="0" indent="-514350" algn="l" rtl="0">
              <a:lnSpc>
                <a:spcPct val="80000"/>
              </a:lnSpc>
              <a:spcBef>
                <a:spcPts val="1000"/>
              </a:spcBef>
              <a:spcAft>
                <a:spcPts val="0"/>
              </a:spcAft>
              <a:buClr>
                <a:schemeClr val="dk1"/>
              </a:buClr>
              <a:buSzPts val="2590"/>
              <a:buFont typeface="+mj-lt"/>
              <a:buAutoNum type="arabicParenR"/>
            </a:pPr>
            <a:r>
              <a:rPr lang="en-US" sz="2590" dirty="0"/>
              <a:t>Become familiar with some of the research linking disability identity and pride with increased self-esteem and decreased mental health complications</a:t>
            </a:r>
            <a:endParaRPr dirty="0"/>
          </a:p>
          <a:p>
            <a:pPr marL="678815" lvl="0" indent="-514350" algn="l" rtl="0">
              <a:lnSpc>
                <a:spcPct val="80000"/>
              </a:lnSpc>
              <a:spcBef>
                <a:spcPts val="1000"/>
              </a:spcBef>
              <a:spcAft>
                <a:spcPts val="0"/>
              </a:spcAft>
              <a:buClr>
                <a:schemeClr val="dk1"/>
              </a:buClr>
              <a:buSzPts val="2590"/>
              <a:buFont typeface="+mj-lt"/>
              <a:buAutoNum type="arabicParenR"/>
            </a:pPr>
            <a:endParaRPr sz="2590" dirty="0"/>
          </a:p>
          <a:p>
            <a:pPr marL="514350" lvl="0" indent="-514350" algn="l" rtl="0">
              <a:lnSpc>
                <a:spcPct val="80000"/>
              </a:lnSpc>
              <a:spcBef>
                <a:spcPts val="1000"/>
              </a:spcBef>
              <a:spcAft>
                <a:spcPts val="0"/>
              </a:spcAft>
              <a:buClr>
                <a:schemeClr val="dk1"/>
              </a:buClr>
              <a:buSzPts val="2590"/>
              <a:buFont typeface="+mj-lt"/>
              <a:buAutoNum type="arabicParenR"/>
            </a:pPr>
            <a:r>
              <a:rPr lang="en-US" sz="2590" dirty="0"/>
              <a:t>Use the experience of adult disability advocates to inform the approach taken when discussing disability with children and their families</a:t>
            </a:r>
            <a:endParaRPr dirty="0"/>
          </a:p>
          <a:p>
            <a:pPr marL="228600" lvl="0" indent="-64135" algn="l" rtl="0">
              <a:lnSpc>
                <a:spcPct val="80000"/>
              </a:lnSpc>
              <a:spcBef>
                <a:spcPts val="1000"/>
              </a:spcBef>
              <a:spcAft>
                <a:spcPts val="0"/>
              </a:spcAft>
              <a:buClr>
                <a:schemeClr val="dk1"/>
              </a:buClr>
              <a:buSzPts val="2590"/>
              <a:buNone/>
            </a:pPr>
            <a:endParaRPr sz="259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dirty="0"/>
              <a:t>About Language: Identity First</a:t>
            </a:r>
            <a:endParaRPr dirty="0"/>
          </a:p>
        </p:txBody>
      </p:sp>
      <p:sp>
        <p:nvSpPr>
          <p:cNvPr id="229" name="Google Shape;229;p33"/>
          <p:cNvSpPr txBox="1">
            <a:spLocks noGrp="1"/>
          </p:cNvSpPr>
          <p:nvPr>
            <p:ph type="body" idx="1"/>
          </p:nvPr>
        </p:nvSpPr>
        <p:spPr>
          <a:xfrm>
            <a:off x="1981200" y="1600200"/>
            <a:ext cx="8229600" cy="49530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dirty="0"/>
              <a:t>Social model idea of being disabled by society</a:t>
            </a:r>
            <a:endParaRPr dirty="0"/>
          </a:p>
          <a:p>
            <a:pPr marL="228600" lvl="0" indent="-228600" algn="l" rtl="0">
              <a:lnSpc>
                <a:spcPct val="90000"/>
              </a:lnSpc>
              <a:spcBef>
                <a:spcPts val="1000"/>
              </a:spcBef>
              <a:spcAft>
                <a:spcPts val="0"/>
              </a:spcAft>
              <a:buClr>
                <a:schemeClr val="dk1"/>
              </a:buClr>
              <a:buSzPts val="2800"/>
              <a:buChar char="•"/>
            </a:pPr>
            <a:r>
              <a:rPr lang="en-US" dirty="0"/>
              <a:t>Disability as identity trait</a:t>
            </a:r>
            <a:endParaRPr dirty="0"/>
          </a:p>
          <a:p>
            <a:pPr marL="228600" lvl="0" indent="-228600" algn="l" rtl="0">
              <a:lnSpc>
                <a:spcPct val="90000"/>
              </a:lnSpc>
              <a:spcBef>
                <a:spcPts val="1000"/>
              </a:spcBef>
              <a:spcAft>
                <a:spcPts val="0"/>
              </a:spcAft>
              <a:buClr>
                <a:schemeClr val="dk1"/>
              </a:buClr>
              <a:buSzPts val="2800"/>
              <a:buChar char="•"/>
            </a:pPr>
            <a:r>
              <a:rPr lang="en-US" dirty="0"/>
              <a:t>Disability as minority identity</a:t>
            </a:r>
            <a:endParaRPr dirty="0"/>
          </a:p>
          <a:p>
            <a:pPr marL="228600" lvl="0" indent="-228600" algn="l" rtl="0">
              <a:lnSpc>
                <a:spcPct val="90000"/>
              </a:lnSpc>
              <a:spcBef>
                <a:spcPts val="1000"/>
              </a:spcBef>
              <a:spcAft>
                <a:spcPts val="0"/>
              </a:spcAft>
              <a:buClr>
                <a:schemeClr val="dk1"/>
              </a:buClr>
              <a:buSzPts val="2800"/>
              <a:buChar char="•"/>
            </a:pPr>
            <a:r>
              <a:rPr lang="en-US" dirty="0"/>
              <a:t>Positive and neutral traits are not separated</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(“person with femaleness”)</a:t>
            </a:r>
            <a:endParaRPr dirty="0"/>
          </a:p>
          <a:p>
            <a:pPr marL="228600" lvl="0" indent="-228600" algn="l" rtl="0">
              <a:lnSpc>
                <a:spcPct val="90000"/>
              </a:lnSpc>
              <a:spcBef>
                <a:spcPts val="1000"/>
              </a:spcBef>
              <a:spcAft>
                <a:spcPts val="0"/>
              </a:spcAft>
              <a:buClr>
                <a:schemeClr val="dk1"/>
              </a:buClr>
              <a:buSzPts val="2800"/>
              <a:buChar char="•"/>
            </a:pPr>
            <a:r>
              <a:rPr lang="en-US" dirty="0"/>
              <a:t>What happens when a disabled person writes a paper about the disability community for a social work or special ed program that mandates “person first?”</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4"/>
          <p:cNvSpPr txBox="1">
            <a:spLocks noGrp="1"/>
          </p:cNvSpPr>
          <p:nvPr>
            <p:ph type="body" idx="1"/>
          </p:nvPr>
        </p:nvSpPr>
        <p:spPr>
          <a:xfrm>
            <a:off x="838200" y="1018800"/>
            <a:ext cx="10515600" cy="5157900"/>
          </a:xfrm>
          <a:prstGeom prst="rect">
            <a:avLst/>
          </a:prstGeom>
        </p:spPr>
        <p:txBody>
          <a:bodyPr spcFirstLastPara="1" wrap="square" lIns="91425" tIns="45700" rIns="91425" bIns="45700" anchor="t" anchorCtr="0">
            <a:noAutofit/>
          </a:bodyPr>
          <a:lstStyle/>
          <a:p>
            <a:pPr marL="0" lvl="0" indent="0" algn="ctr" rtl="0">
              <a:spcBef>
                <a:spcPts val="1000"/>
              </a:spcBef>
              <a:spcAft>
                <a:spcPts val="0"/>
              </a:spcAft>
              <a:buNone/>
            </a:pPr>
            <a:r>
              <a:rPr lang="en-US" i="1"/>
              <a:t>“Nobody objects to using adjectives to refer to characteristics of a person that are considered positive or neutral. We talk about left-handed people, not people with left-handedness, and about athletic or musical people, not about people with athleticism or people with musicality. We might call someone a blue-eyed person or a person with blue eyes, and nobody objects to either descriptor. It is only when someone has decided that the  characteristic being referred to is negative that suddenly people want to separate it from the person. I know that autism is not a terrible thing, and that it does not make me any less a person. If other people have trouble remembering that autism doesn’t make me any less a person, then that’s their problem, not mine.”</a:t>
            </a:r>
            <a:endParaRPr i="1"/>
          </a:p>
          <a:p>
            <a:pPr marL="0" lvl="0" indent="0" algn="ctr" rtl="0">
              <a:spcBef>
                <a:spcPts val="1000"/>
              </a:spcBef>
              <a:spcAft>
                <a:spcPts val="0"/>
              </a:spcAft>
              <a:buNone/>
            </a:pPr>
            <a:r>
              <a:rPr lang="en-US"/>
              <a:t>-Jim Sinclair*, Why I Dislike People First Language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5"/>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ctr" rtl="0">
              <a:spcBef>
                <a:spcPts val="1000"/>
              </a:spcBef>
              <a:spcAft>
                <a:spcPts val="0"/>
              </a:spcAft>
              <a:buNone/>
            </a:pPr>
            <a:r>
              <a:rPr lang="en-US" i="1"/>
              <a:t>“The thing is, for most of us, society “just knows” that personhood is there. It only needs to be underlined and announced if it’s somehow in question. Perhaps we should be asking ourselves why the disability community has been so dehumanized that our personhood is required to be broadcast on a megaphone every time we talk about ourselves.”</a:t>
            </a:r>
            <a:endParaRPr i="1"/>
          </a:p>
          <a:p>
            <a:pPr marL="0" lvl="0" indent="0" algn="ctr" rtl="0">
              <a:spcBef>
                <a:spcPts val="1000"/>
              </a:spcBef>
              <a:spcAft>
                <a:spcPts val="0"/>
              </a:spcAft>
              <a:buNone/>
            </a:pPr>
            <a:r>
              <a:rPr lang="en-US"/>
              <a:t>-Kathleen Downes* at The Squeaky Wheelchair blog</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6"/>
          <p:cNvSpPr txBox="1">
            <a:spLocks noGrp="1"/>
          </p:cNvSpPr>
          <p:nvPr>
            <p:ph type="title"/>
          </p:nvPr>
        </p:nvSpPr>
        <p:spPr>
          <a:xfrm>
            <a:off x="258792" y="365125"/>
            <a:ext cx="1157665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sz="4000" dirty="0"/>
              <a:t>About Language: </a:t>
            </a:r>
            <a:br>
              <a:rPr lang="en-US" sz="4000" dirty="0"/>
            </a:br>
            <a:r>
              <a:rPr lang="en-US" sz="4000" dirty="0"/>
              <a:t>Identity First in Autistic Community</a:t>
            </a:r>
            <a:endParaRPr sz="4000" dirty="0"/>
          </a:p>
        </p:txBody>
      </p:sp>
      <p:sp>
        <p:nvSpPr>
          <p:cNvPr id="248" name="Google Shape;248;p36"/>
          <p:cNvSpPr txBox="1">
            <a:spLocks noGrp="1"/>
          </p:cNvSpPr>
          <p:nvPr>
            <p:ph type="body" idx="1"/>
          </p:nvPr>
        </p:nvSpPr>
        <p:spPr>
          <a:xfrm>
            <a:off x="838200" y="1600200"/>
            <a:ext cx="10186358" cy="49530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dirty="0"/>
              <a:t>Many autistics prefer to be called autistic because they consider autism to be an inseparable part of their identity.</a:t>
            </a:r>
            <a:endParaRPr dirty="0"/>
          </a:p>
          <a:p>
            <a:pPr marL="228600" lvl="0" indent="-228600" algn="l" rtl="0">
              <a:lnSpc>
                <a:spcPct val="90000"/>
              </a:lnSpc>
              <a:spcBef>
                <a:spcPts val="1000"/>
              </a:spcBef>
              <a:spcAft>
                <a:spcPts val="0"/>
              </a:spcAft>
              <a:buClr>
                <a:schemeClr val="dk1"/>
              </a:buClr>
              <a:buSzPts val="2800"/>
              <a:buChar char="•"/>
            </a:pPr>
            <a:r>
              <a:rPr lang="en-US" dirty="0"/>
              <a:t>“If I’m on a flight and the airline loses my luggage, I don’t arrive without my autism.” Ari </a:t>
            </a:r>
            <a:r>
              <a:rPr lang="en-US" dirty="0" err="1"/>
              <a:t>Ne’eman</a:t>
            </a:r>
            <a:r>
              <a:rPr lang="en-US" dirty="0"/>
              <a:t> * , ASAN *</a:t>
            </a:r>
            <a:endParaRPr dirty="0"/>
          </a:p>
          <a:p>
            <a:pPr marL="228600" lvl="0" indent="-228600" algn="l" rtl="0">
              <a:lnSpc>
                <a:spcPct val="90000"/>
              </a:lnSpc>
              <a:spcBef>
                <a:spcPts val="1000"/>
              </a:spcBef>
              <a:spcAft>
                <a:spcPts val="0"/>
              </a:spcAft>
              <a:buClr>
                <a:schemeClr val="dk1"/>
              </a:buClr>
              <a:buSzPts val="2800"/>
              <a:buChar char="•"/>
            </a:pPr>
            <a:r>
              <a:rPr lang="en-US" dirty="0"/>
              <a:t>Two surveys in 2015:  583 autistic people</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Autism Women’s Network * </a:t>
            </a:r>
            <a:r>
              <a:rPr lang="en-US" dirty="0" err="1"/>
              <a:t>facebook</a:t>
            </a:r>
            <a:r>
              <a:rPr lang="en-US" dirty="0"/>
              <a:t> paged</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Published study from the National Autistic Society in the UK</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61-85% prefer “autistic”</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6-18% prefer “with autism”</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Rest prefer “Aspie,” “on the spectrum” or something else</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40-50% of the 3000 non-autistic parents and professionals preferred “with autism”</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7"/>
          <p:cNvSpPr txBox="1">
            <a:spLocks noGrp="1"/>
          </p:cNvSpPr>
          <p:nvPr>
            <p:ph type="title"/>
          </p:nvPr>
        </p:nvSpPr>
        <p:spPr>
          <a:xfrm>
            <a:off x="838200" y="363267"/>
            <a:ext cx="10515600" cy="635539"/>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dirty="0"/>
              <a:t>About Language</a:t>
            </a:r>
            <a:endParaRPr dirty="0"/>
          </a:p>
        </p:txBody>
      </p:sp>
      <p:sp>
        <p:nvSpPr>
          <p:cNvPr id="255" name="Google Shape;255;p37"/>
          <p:cNvSpPr txBox="1">
            <a:spLocks noGrp="1"/>
          </p:cNvSpPr>
          <p:nvPr>
            <p:ph type="body" idx="1"/>
          </p:nvPr>
        </p:nvSpPr>
        <p:spPr>
          <a:xfrm>
            <a:off x="448574" y="998806"/>
            <a:ext cx="11386868" cy="5495927"/>
          </a:xfrm>
          <a:prstGeom prst="rect">
            <a:avLst/>
          </a:prstGeom>
          <a:noFill/>
          <a:ln>
            <a:noFill/>
          </a:ln>
        </p:spPr>
        <p:txBody>
          <a:bodyPr spcFirstLastPara="1" wrap="square" lIns="91425" tIns="45700" rIns="91425" bIns="45700" anchor="t" anchorCtr="0">
            <a:noAutofit/>
          </a:bodyPr>
          <a:lstStyle/>
          <a:p>
            <a:pPr marL="342900" lvl="0" algn="l" rtl="0">
              <a:lnSpc>
                <a:spcPct val="90000"/>
              </a:lnSpc>
              <a:spcBef>
                <a:spcPts val="0"/>
              </a:spcBef>
              <a:spcAft>
                <a:spcPts val="0"/>
              </a:spcAft>
              <a:buClr>
                <a:schemeClr val="dk1"/>
              </a:buClr>
              <a:buSzPts val="2590"/>
              <a:buFont typeface="Arial" panose="020B0604020202020204" pitchFamily="34" charset="0"/>
              <a:buChar char="•"/>
            </a:pPr>
            <a:r>
              <a:rPr lang="en-US" sz="2500" dirty="0"/>
              <a:t>Few advocate for the use of “handicapped.”  Try “accessible” for parking and architecture.   </a:t>
            </a:r>
            <a:endParaRPr sz="2500" dirty="0"/>
          </a:p>
          <a:p>
            <a:pPr marL="342900" lvl="0" algn="l" rtl="0">
              <a:lnSpc>
                <a:spcPct val="90000"/>
              </a:lnSpc>
              <a:spcBef>
                <a:spcPts val="1000"/>
              </a:spcBef>
              <a:spcAft>
                <a:spcPts val="0"/>
              </a:spcAft>
              <a:buClr>
                <a:schemeClr val="dk1"/>
              </a:buClr>
              <a:buSzPts val="2590"/>
              <a:buFont typeface="Arial" panose="020B0604020202020204" pitchFamily="34" charset="0"/>
              <a:buChar char="•"/>
            </a:pPr>
            <a:r>
              <a:rPr lang="en-US" sz="2500" dirty="0"/>
              <a:t>Some have reclaimed words like “cripple” (or “</a:t>
            </a:r>
            <a:r>
              <a:rPr lang="en-US" sz="2500" dirty="0" err="1"/>
              <a:t>crip</a:t>
            </a:r>
            <a:r>
              <a:rPr lang="en-US" sz="2500" dirty="0"/>
              <a:t>”) or “crazy”  for in-group use but its use is not recommended from those outside the community</a:t>
            </a:r>
            <a:endParaRPr sz="2500" dirty="0"/>
          </a:p>
          <a:p>
            <a:pPr marL="342900" lvl="0" algn="l" rtl="0">
              <a:lnSpc>
                <a:spcPct val="90000"/>
              </a:lnSpc>
              <a:spcBef>
                <a:spcPts val="1000"/>
              </a:spcBef>
              <a:spcAft>
                <a:spcPts val="0"/>
              </a:spcAft>
              <a:buClr>
                <a:schemeClr val="dk1"/>
              </a:buClr>
              <a:buSzPts val="2590"/>
              <a:buFont typeface="Arial" panose="020B0604020202020204" pitchFamily="34" charset="0"/>
              <a:buChar char="•"/>
            </a:pPr>
            <a:r>
              <a:rPr lang="en-US" sz="2500" dirty="0"/>
              <a:t>Many adults with disabilities dislike  “special” “challenged” and “differently-abled.” </a:t>
            </a:r>
          </a:p>
          <a:p>
            <a:pPr marL="342900" lvl="0" algn="l" rtl="0">
              <a:lnSpc>
                <a:spcPct val="90000"/>
              </a:lnSpc>
              <a:spcBef>
                <a:spcPts val="1000"/>
              </a:spcBef>
              <a:spcAft>
                <a:spcPts val="0"/>
              </a:spcAft>
              <a:buClr>
                <a:schemeClr val="dk1"/>
              </a:buClr>
              <a:buSzPts val="2590"/>
              <a:buFont typeface="Arial" panose="020B0604020202020204" pitchFamily="34" charset="0"/>
              <a:buChar char="•"/>
            </a:pPr>
            <a:r>
              <a:rPr lang="en-US" sz="2500" dirty="0"/>
              <a:t>“The use of person-first language in scholarly writing may accentuate stigma” (</a:t>
            </a:r>
            <a:r>
              <a:rPr lang="en-US" sz="2500" dirty="0" err="1"/>
              <a:t>Gernsbacher</a:t>
            </a:r>
            <a:r>
              <a:rPr lang="en-US" sz="2500" dirty="0"/>
              <a:t>, Journal of Child Psychology and Psychiatry, 2017)</a:t>
            </a:r>
          </a:p>
          <a:p>
            <a:pPr marL="342900" lvl="0" algn="l" rtl="0">
              <a:lnSpc>
                <a:spcPct val="90000"/>
              </a:lnSpc>
              <a:spcBef>
                <a:spcPts val="1000"/>
              </a:spcBef>
              <a:spcAft>
                <a:spcPts val="0"/>
              </a:spcAft>
              <a:buClr>
                <a:schemeClr val="dk1"/>
              </a:buClr>
              <a:buSzPts val="2590"/>
              <a:buFont typeface="Arial" panose="020B0604020202020204" pitchFamily="34" charset="0"/>
              <a:buChar char="•"/>
            </a:pPr>
            <a:r>
              <a:rPr lang="en-US" sz="2500" b="1" dirty="0"/>
              <a:t>Never tell your patients how to identify or correct their use of language in referring to themselves.</a:t>
            </a:r>
          </a:p>
          <a:p>
            <a:pPr marL="342900" lvl="0" algn="l" rtl="0">
              <a:lnSpc>
                <a:spcPct val="90000"/>
              </a:lnSpc>
              <a:spcBef>
                <a:spcPts val="1000"/>
              </a:spcBef>
              <a:spcAft>
                <a:spcPts val="0"/>
              </a:spcAft>
              <a:buClr>
                <a:schemeClr val="dk1"/>
              </a:buClr>
              <a:buSzPts val="2590"/>
              <a:buFont typeface="Arial" panose="020B0604020202020204" pitchFamily="34" charset="0"/>
              <a:buChar char="•"/>
            </a:pPr>
            <a:r>
              <a:rPr lang="en-US" sz="2500" b="1" i="1" dirty="0"/>
              <a:t>“[I]f you do not have a disability, you emphatically to not have the right to tell someone with a disability how to talk about their disability</a:t>
            </a:r>
            <a:r>
              <a:rPr lang="en-US" sz="2500" i="1" dirty="0"/>
              <a:t>.” -</a:t>
            </a:r>
            <a:r>
              <a:rPr lang="en-US" sz="2500" i="1" dirty="0" err="1"/>
              <a:t>Meriah</a:t>
            </a:r>
            <a:r>
              <a:rPr lang="en-US" sz="2500" i="1" dirty="0"/>
              <a:t> Nichols*</a:t>
            </a:r>
          </a:p>
          <a:p>
            <a:pPr marL="342900" lvl="0" algn="l" rtl="0">
              <a:lnSpc>
                <a:spcPct val="90000"/>
              </a:lnSpc>
              <a:spcBef>
                <a:spcPts val="1000"/>
              </a:spcBef>
              <a:spcAft>
                <a:spcPts val="0"/>
              </a:spcAft>
              <a:buClr>
                <a:schemeClr val="dk1"/>
              </a:buClr>
              <a:buSzPts val="2590"/>
              <a:buFont typeface="Arial" panose="020B0604020202020204" pitchFamily="34" charset="0"/>
              <a:buChar char="•"/>
            </a:pPr>
            <a:endParaRPr lang="en-US" sz="2500" i="1" dirty="0"/>
          </a:p>
          <a:p>
            <a:pPr marL="342900" lvl="0" algn="l" rtl="0">
              <a:lnSpc>
                <a:spcPct val="90000"/>
              </a:lnSpc>
              <a:spcBef>
                <a:spcPts val="1000"/>
              </a:spcBef>
              <a:spcAft>
                <a:spcPts val="0"/>
              </a:spcAft>
              <a:buClr>
                <a:schemeClr val="dk1"/>
              </a:buClr>
              <a:buSzPts val="2590"/>
              <a:buFont typeface="Arial" panose="020B0604020202020204" pitchFamily="34" charset="0"/>
              <a:buChar char="•"/>
            </a:pPr>
            <a:r>
              <a:rPr lang="en-US" sz="2500" dirty="0"/>
              <a:t>Ask your patients what language they prefer</a:t>
            </a:r>
          </a:p>
          <a:p>
            <a:pPr marL="0" lvl="0" indent="0" algn="l" rtl="0">
              <a:lnSpc>
                <a:spcPct val="90000"/>
              </a:lnSpc>
              <a:spcBef>
                <a:spcPts val="1000"/>
              </a:spcBef>
              <a:spcAft>
                <a:spcPts val="0"/>
              </a:spcAft>
              <a:buClr>
                <a:schemeClr val="dk1"/>
              </a:buClr>
              <a:buSzPts val="2590"/>
              <a:buNone/>
            </a:pPr>
            <a:endParaRPr dirty="0"/>
          </a:p>
          <a:p>
            <a:pPr marL="0" lvl="0" indent="0" algn="l" rtl="0">
              <a:lnSpc>
                <a:spcPct val="90000"/>
              </a:lnSpc>
              <a:spcBef>
                <a:spcPts val="1000"/>
              </a:spcBef>
              <a:spcAft>
                <a:spcPts val="0"/>
              </a:spcAft>
              <a:buClr>
                <a:schemeClr val="dk1"/>
              </a:buClr>
              <a:buSzPts val="2590"/>
              <a:buNone/>
            </a:pPr>
            <a:endParaRPr sz="2590" u="sng" dirty="0">
              <a:solidFill>
                <a:schemeClr val="hlink"/>
              </a:solidFill>
              <a:hlinkClick r:id="rId3"/>
            </a:endParaRPr>
          </a:p>
          <a:p>
            <a:pPr marL="0" lvl="0" indent="0" algn="l" rtl="0">
              <a:lnSpc>
                <a:spcPct val="90000"/>
              </a:lnSpc>
              <a:spcBef>
                <a:spcPts val="1000"/>
              </a:spcBef>
              <a:spcAft>
                <a:spcPts val="0"/>
              </a:spcAft>
              <a:buClr>
                <a:schemeClr val="dk1"/>
              </a:buClr>
              <a:buSzPts val="2590"/>
              <a:buNone/>
            </a:pPr>
            <a:endParaRPr sz="2590" dirty="0"/>
          </a:p>
          <a:p>
            <a:pPr marL="228600" lvl="0" indent="-64135" algn="l" rtl="0">
              <a:lnSpc>
                <a:spcPct val="90000"/>
              </a:lnSpc>
              <a:spcBef>
                <a:spcPts val="1000"/>
              </a:spcBef>
              <a:spcAft>
                <a:spcPts val="0"/>
              </a:spcAft>
              <a:buClr>
                <a:schemeClr val="dk1"/>
              </a:buClr>
              <a:buSzPts val="2590"/>
              <a:buNone/>
            </a:pPr>
            <a:endParaRPr sz="259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1"/>
          <p:cNvSpPr txBox="1">
            <a:spLocks noGrp="1"/>
          </p:cNvSpPr>
          <p:nvPr>
            <p:ph type="title"/>
          </p:nvPr>
        </p:nvSpPr>
        <p:spPr>
          <a:xfrm>
            <a:off x="1981200" y="0"/>
            <a:ext cx="8229600" cy="12192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dirty="0"/>
              <a:t>Models of Disability</a:t>
            </a:r>
            <a:endParaRPr dirty="0"/>
          </a:p>
        </p:txBody>
      </p:sp>
      <p:sp>
        <p:nvSpPr>
          <p:cNvPr id="284" name="Google Shape;284;p41"/>
          <p:cNvSpPr txBox="1">
            <a:spLocks noGrp="1"/>
          </p:cNvSpPr>
          <p:nvPr>
            <p:ph type="body" idx="1"/>
          </p:nvPr>
        </p:nvSpPr>
        <p:spPr>
          <a:xfrm>
            <a:off x="948906" y="990600"/>
            <a:ext cx="9338094" cy="58674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Medical Model</a:t>
            </a:r>
            <a:endParaRPr/>
          </a:p>
          <a:p>
            <a:pPr marL="685800" lvl="1" indent="-228600" algn="l" rtl="0">
              <a:lnSpc>
                <a:spcPct val="90000"/>
              </a:lnSpc>
              <a:spcBef>
                <a:spcPts val="500"/>
              </a:spcBef>
              <a:spcAft>
                <a:spcPts val="0"/>
              </a:spcAft>
              <a:buClr>
                <a:schemeClr val="dk1"/>
              </a:buClr>
              <a:buSzPts val="2400"/>
              <a:buChar char="•"/>
            </a:pPr>
            <a:r>
              <a:rPr lang="en-US"/>
              <a:t>Places the problem within the individual with the impairment</a:t>
            </a:r>
            <a:endParaRPr/>
          </a:p>
          <a:p>
            <a:pPr marL="685800" lvl="1" indent="-228600" algn="l" rtl="0">
              <a:lnSpc>
                <a:spcPct val="90000"/>
              </a:lnSpc>
              <a:spcBef>
                <a:spcPts val="500"/>
              </a:spcBef>
              <a:spcAft>
                <a:spcPts val="0"/>
              </a:spcAft>
              <a:buClr>
                <a:schemeClr val="dk1"/>
              </a:buClr>
              <a:buSzPts val="2400"/>
              <a:buChar char="•"/>
            </a:pPr>
            <a:r>
              <a:rPr lang="en-US"/>
              <a:t>Seeks individual medical solutions</a:t>
            </a:r>
            <a:endParaRPr/>
          </a:p>
          <a:p>
            <a:pPr marL="685800" lvl="1" indent="-228600" algn="l" rtl="0">
              <a:lnSpc>
                <a:spcPct val="90000"/>
              </a:lnSpc>
              <a:spcBef>
                <a:spcPts val="500"/>
              </a:spcBef>
              <a:spcAft>
                <a:spcPts val="0"/>
              </a:spcAft>
              <a:buClr>
                <a:schemeClr val="dk1"/>
              </a:buClr>
              <a:buSzPts val="2400"/>
              <a:buChar char="•"/>
            </a:pPr>
            <a:r>
              <a:rPr lang="en-US"/>
              <a:t>Most medical training about disability tacitly or overtly reinforces this mode</a:t>
            </a:r>
            <a:endParaRPr/>
          </a:p>
          <a:p>
            <a:pPr marL="685800" lvl="1" indent="-228600" algn="l" rtl="0">
              <a:lnSpc>
                <a:spcPct val="90000"/>
              </a:lnSpc>
              <a:spcBef>
                <a:spcPts val="500"/>
              </a:spcBef>
              <a:spcAft>
                <a:spcPts val="0"/>
              </a:spcAft>
              <a:buClr>
                <a:schemeClr val="dk1"/>
              </a:buClr>
              <a:buSzPts val="2400"/>
              <a:buNone/>
            </a:pPr>
            <a:endParaRPr/>
          </a:p>
          <a:p>
            <a:pPr marL="228600" lvl="0" indent="-228600" algn="l" rtl="0">
              <a:lnSpc>
                <a:spcPct val="90000"/>
              </a:lnSpc>
              <a:spcBef>
                <a:spcPts val="1000"/>
              </a:spcBef>
              <a:spcAft>
                <a:spcPts val="0"/>
              </a:spcAft>
              <a:buClr>
                <a:schemeClr val="dk1"/>
              </a:buClr>
              <a:buSzPts val="2800"/>
              <a:buChar char="•"/>
            </a:pPr>
            <a:r>
              <a:rPr lang="en-US"/>
              <a:t>Social Model</a:t>
            </a:r>
            <a:endParaRPr/>
          </a:p>
          <a:p>
            <a:pPr marL="685800" lvl="1" indent="-228600" algn="l" rtl="0">
              <a:lnSpc>
                <a:spcPct val="90000"/>
              </a:lnSpc>
              <a:spcBef>
                <a:spcPts val="500"/>
              </a:spcBef>
              <a:spcAft>
                <a:spcPts val="0"/>
              </a:spcAft>
              <a:buClr>
                <a:schemeClr val="dk1"/>
              </a:buClr>
              <a:buSzPts val="2400"/>
              <a:buChar char="•"/>
            </a:pPr>
            <a:r>
              <a:rPr lang="en-US"/>
              <a:t>Places the problem within the society</a:t>
            </a:r>
            <a:endParaRPr/>
          </a:p>
          <a:p>
            <a:pPr marL="685800" lvl="1" indent="-228600" algn="l" rtl="0">
              <a:lnSpc>
                <a:spcPct val="90000"/>
              </a:lnSpc>
              <a:spcBef>
                <a:spcPts val="500"/>
              </a:spcBef>
              <a:spcAft>
                <a:spcPts val="0"/>
              </a:spcAft>
              <a:buClr>
                <a:schemeClr val="dk1"/>
              </a:buClr>
              <a:buSzPts val="2400"/>
              <a:buChar char="•"/>
            </a:pPr>
            <a:r>
              <a:rPr lang="en-US"/>
              <a:t>Seeks community solutions</a:t>
            </a:r>
            <a:endParaRPr/>
          </a:p>
          <a:p>
            <a:pPr marL="640080" lvl="1" indent="-228600" algn="l" rtl="0">
              <a:lnSpc>
                <a:spcPct val="90000"/>
              </a:lnSpc>
              <a:spcBef>
                <a:spcPts val="500"/>
              </a:spcBef>
              <a:spcAft>
                <a:spcPts val="0"/>
              </a:spcAft>
              <a:buClr>
                <a:schemeClr val="dk1"/>
              </a:buClr>
              <a:buSzPts val="2400"/>
              <a:buChar char="•"/>
            </a:pPr>
            <a:r>
              <a:rPr lang="en-US"/>
              <a:t>Largely unknown by most health care providers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2"/>
          <p:cNvSpPr txBox="1">
            <a:spLocks noGrp="1"/>
          </p:cNvSpPr>
          <p:nvPr>
            <p:ph type="title"/>
          </p:nvPr>
        </p:nvSpPr>
        <p:spPr>
          <a:xfrm>
            <a:off x="1981200" y="0"/>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Ableism</a:t>
            </a:r>
            <a:endParaRPr/>
          </a:p>
        </p:txBody>
      </p:sp>
      <p:sp>
        <p:nvSpPr>
          <p:cNvPr id="291" name="Google Shape;291;p42"/>
          <p:cNvSpPr txBox="1">
            <a:spLocks noGrp="1"/>
          </p:cNvSpPr>
          <p:nvPr>
            <p:ph type="body" idx="1"/>
          </p:nvPr>
        </p:nvSpPr>
        <p:spPr>
          <a:xfrm>
            <a:off x="1052423" y="1143001"/>
            <a:ext cx="9782354" cy="4983163"/>
          </a:xfrm>
          <a:prstGeom prst="rect">
            <a:avLst/>
          </a:prstGeom>
          <a:noFill/>
          <a:ln>
            <a:noFill/>
          </a:ln>
        </p:spPr>
        <p:txBody>
          <a:bodyPr spcFirstLastPara="1" wrap="square" lIns="91425" tIns="45700" rIns="91425" bIns="45700" anchor="t" anchorCtr="0">
            <a:noAutofit/>
          </a:bodyPr>
          <a:lstStyle/>
          <a:p>
            <a:pPr marL="228600" lvl="0" indent="-50800" algn="l" rtl="0">
              <a:lnSpc>
                <a:spcPct val="90000"/>
              </a:lnSpc>
              <a:spcBef>
                <a:spcPts val="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Discrimination directed against people with disabilities</a:t>
            </a:r>
            <a:endParaRPr dirty="0"/>
          </a:p>
          <a:p>
            <a:pPr marL="800100" lvl="1">
              <a:spcBef>
                <a:spcPts val="1000"/>
              </a:spcBef>
              <a:buSzPts val="2800"/>
              <a:buFont typeface="Wingdings" panose="05000000000000000000" pitchFamily="2" charset="2"/>
              <a:buChar char="§"/>
            </a:pPr>
            <a:r>
              <a:rPr lang="en-US" dirty="0"/>
              <a:t>   (direct or subtle/attitudinal)</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Places disability in the context of other minority identities, civil rights efforts and social justice work</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Underlined in red because it is still not in many spellcheckers</a:t>
            </a:r>
          </a:p>
          <a:p>
            <a:pPr marL="228600" lvl="0" indent="-228600" algn="l" rtl="0">
              <a:lnSpc>
                <a:spcPct val="90000"/>
              </a:lnSpc>
              <a:spcBef>
                <a:spcPts val="1000"/>
              </a:spcBef>
              <a:spcAft>
                <a:spcPts val="0"/>
              </a:spcAft>
              <a:buClr>
                <a:schemeClr val="dk1"/>
              </a:buClr>
              <a:buSzPts val="2800"/>
              <a:buChar char="•"/>
            </a:pPr>
            <a:endParaRPr lang="en-US" dirty="0"/>
          </a:p>
          <a:p>
            <a:pPr marL="228600" lvl="0" indent="-228600" algn="l" rtl="0">
              <a:lnSpc>
                <a:spcPct val="90000"/>
              </a:lnSpc>
              <a:spcBef>
                <a:spcPts val="1000"/>
              </a:spcBef>
              <a:spcAft>
                <a:spcPts val="0"/>
              </a:spcAft>
              <a:buClr>
                <a:schemeClr val="dk1"/>
              </a:buClr>
              <a:buSzPts val="2800"/>
              <a:buChar char="•"/>
            </a:pPr>
            <a:r>
              <a:rPr lang="en-US" dirty="0"/>
              <a:t>Is medical culture ableist?</a:t>
            </a:r>
            <a:endParaRPr dirty="0"/>
          </a:p>
          <a:p>
            <a:pPr marL="228600" lvl="0" indent="-5080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cxnSp>
        <p:nvCxnSpPr>
          <p:cNvPr id="292" name="Google Shape;292;p42"/>
          <p:cNvCxnSpPr/>
          <p:nvPr/>
        </p:nvCxnSpPr>
        <p:spPr>
          <a:xfrm>
            <a:off x="5193102" y="897147"/>
            <a:ext cx="1794294" cy="0"/>
          </a:xfrm>
          <a:prstGeom prst="straightConnector1">
            <a:avLst/>
          </a:prstGeom>
          <a:noFill/>
          <a:ln w="76200" cap="flat" cmpd="sng">
            <a:solidFill>
              <a:schemeClr val="accent2"/>
            </a:solidFill>
            <a:prstDash val="solid"/>
            <a:miter lim="800000"/>
            <a:headEnd type="none" w="sm" len="sm"/>
            <a:tailEnd type="none" w="sm" len="sm"/>
          </a:ln>
        </p:spPr>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43"/>
          <p:cNvSpPr txBox="1">
            <a:spLocks noGrp="1"/>
          </p:cNvSpPr>
          <p:nvPr>
            <p:ph type="title"/>
          </p:nvPr>
        </p:nvSpPr>
        <p:spPr>
          <a:xfrm>
            <a:off x="1981200" y="274638"/>
            <a:ext cx="8229600" cy="944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3959"/>
              <a:buFont typeface="Calibri"/>
              <a:buNone/>
            </a:pPr>
            <a:r>
              <a:rPr lang="en-US" sz="3959"/>
              <a:t>Biopsychosocial model</a:t>
            </a:r>
            <a:br>
              <a:rPr lang="en-US" sz="3959"/>
            </a:br>
            <a:endParaRPr sz="3959"/>
          </a:p>
        </p:txBody>
      </p:sp>
      <p:sp>
        <p:nvSpPr>
          <p:cNvPr id="299" name="Google Shape;299;p43"/>
          <p:cNvSpPr txBox="1">
            <a:spLocks noGrp="1"/>
          </p:cNvSpPr>
          <p:nvPr>
            <p:ph type="body" idx="1"/>
          </p:nvPr>
        </p:nvSpPr>
        <p:spPr>
          <a:xfrm>
            <a:off x="1828800" y="914401"/>
            <a:ext cx="8686800" cy="52117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US"/>
              <a:t>WHO defines disability as the interaction between</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400"/>
              <a:buChar char="•"/>
            </a:pPr>
            <a:r>
              <a:rPr lang="en-US" sz="2400"/>
              <a:t>the </a:t>
            </a:r>
            <a:r>
              <a:rPr lang="en-US" sz="2400" b="1"/>
              <a:t>body functions and structures </a:t>
            </a:r>
            <a:r>
              <a:rPr lang="en-US" sz="2400"/>
              <a:t>of people, and impairments thereof (functioning at the level of the body); </a:t>
            </a:r>
            <a:endParaRPr/>
          </a:p>
          <a:p>
            <a:pPr marL="228600" lvl="0" indent="-228600" algn="l" rtl="0">
              <a:lnSpc>
                <a:spcPct val="90000"/>
              </a:lnSpc>
              <a:spcBef>
                <a:spcPts val="1000"/>
              </a:spcBef>
              <a:spcAft>
                <a:spcPts val="0"/>
              </a:spcAft>
              <a:buClr>
                <a:schemeClr val="dk1"/>
              </a:buClr>
              <a:buSzPts val="2400"/>
              <a:buChar char="•"/>
            </a:pPr>
            <a:r>
              <a:rPr lang="en-US" sz="2400"/>
              <a:t>the </a:t>
            </a:r>
            <a:r>
              <a:rPr lang="en-US" sz="2400" b="1"/>
              <a:t>activities </a:t>
            </a:r>
            <a:r>
              <a:rPr lang="en-US" sz="2400"/>
              <a:t>of people (functioning at the level of the individual) and the activity limitations they experience; </a:t>
            </a:r>
            <a:endParaRPr/>
          </a:p>
          <a:p>
            <a:pPr marL="228600" lvl="0" indent="-228600" algn="l" rtl="0">
              <a:lnSpc>
                <a:spcPct val="90000"/>
              </a:lnSpc>
              <a:spcBef>
                <a:spcPts val="1000"/>
              </a:spcBef>
              <a:spcAft>
                <a:spcPts val="0"/>
              </a:spcAft>
              <a:buClr>
                <a:schemeClr val="dk1"/>
              </a:buClr>
              <a:buSzPts val="2400"/>
              <a:buChar char="•"/>
            </a:pPr>
            <a:r>
              <a:rPr lang="en-US" sz="2400"/>
              <a:t>the </a:t>
            </a:r>
            <a:r>
              <a:rPr lang="en-US" sz="2400" b="1"/>
              <a:t>participation </a:t>
            </a:r>
            <a:r>
              <a:rPr lang="en-US" sz="2400"/>
              <a:t>or involvement of people in all areas of life, and the participation restrictions they experience (functioning of a person as a member of society); </a:t>
            </a:r>
            <a:r>
              <a:rPr lang="en-US" sz="2400" i="1"/>
              <a:t>and </a:t>
            </a:r>
            <a:endParaRPr sz="2400"/>
          </a:p>
          <a:p>
            <a:pPr marL="228600" lvl="0" indent="-228600" algn="l" rtl="0">
              <a:lnSpc>
                <a:spcPct val="90000"/>
              </a:lnSpc>
              <a:spcBef>
                <a:spcPts val="1000"/>
              </a:spcBef>
              <a:spcAft>
                <a:spcPts val="0"/>
              </a:spcAft>
              <a:buClr>
                <a:schemeClr val="dk1"/>
              </a:buClr>
              <a:buSzPts val="2400"/>
              <a:buChar char="•"/>
            </a:pPr>
            <a:r>
              <a:rPr lang="en-US" sz="2400"/>
              <a:t>the </a:t>
            </a:r>
            <a:r>
              <a:rPr lang="en-US" sz="2400" b="1"/>
              <a:t>environmental factors </a:t>
            </a:r>
            <a:r>
              <a:rPr lang="en-US" sz="2400"/>
              <a:t>which affect these experiences (and whether these factors are facilitators or barriers). </a:t>
            </a:r>
            <a:endParaRPr/>
          </a:p>
          <a:p>
            <a:pPr marL="0" lvl="0" indent="0" algn="l" rtl="0">
              <a:lnSpc>
                <a:spcPct val="90000"/>
              </a:lnSpc>
              <a:spcBef>
                <a:spcPts val="1000"/>
              </a:spcBef>
              <a:spcAft>
                <a:spcPts val="0"/>
              </a:spcAft>
              <a:buClr>
                <a:schemeClr val="dk1"/>
              </a:buClr>
              <a:buSzPts val="2400"/>
              <a:buNone/>
            </a:pPr>
            <a:endParaRPr sz="2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a:t>Deep Accessibility and Universal Design</a:t>
            </a:r>
            <a:endParaRPr/>
          </a:p>
        </p:txBody>
      </p:sp>
      <p:sp>
        <p:nvSpPr>
          <p:cNvPr id="306" name="Google Shape;306;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dirty="0"/>
              <a:t>Star Ford * raises the concept of “deep accessibility”</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People who are expected and systematically included</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People who are individually accommodated</a:t>
            </a:r>
            <a:endParaRPr dirty="0"/>
          </a:p>
          <a:p>
            <a:pPr marL="800100" lvl="1" algn="l" rtl="0">
              <a:lnSpc>
                <a:spcPct val="90000"/>
              </a:lnSpc>
              <a:spcBef>
                <a:spcPts val="500"/>
              </a:spcBef>
              <a:spcAft>
                <a:spcPts val="0"/>
              </a:spcAft>
              <a:buClr>
                <a:schemeClr val="dk1"/>
              </a:buClr>
              <a:buSzPts val="2400"/>
              <a:buFont typeface="Wingdings" panose="05000000000000000000" pitchFamily="2" charset="2"/>
              <a:buChar char="§"/>
            </a:pPr>
            <a:r>
              <a:rPr lang="en-US" dirty="0"/>
              <a:t>People who are excluded</a:t>
            </a:r>
            <a:endParaRPr dirty="0"/>
          </a:p>
          <a:p>
            <a:pPr marL="228600" lvl="0" indent="-228600" algn="l" rtl="0">
              <a:lnSpc>
                <a:spcPct val="90000"/>
              </a:lnSpc>
              <a:spcBef>
                <a:spcPts val="1000"/>
              </a:spcBef>
              <a:spcAft>
                <a:spcPts val="0"/>
              </a:spcAft>
              <a:buClr>
                <a:schemeClr val="dk1"/>
              </a:buClr>
              <a:buSzPts val="2800"/>
              <a:buChar char="•"/>
            </a:pPr>
            <a:r>
              <a:rPr lang="en-US" dirty="0"/>
              <a:t>“Deep accessibility” tries to maximize the people who are expected</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“Universal design” is a similar concept</a:t>
            </a:r>
            <a:endParaRPr dirty="0"/>
          </a:p>
          <a:p>
            <a:pPr marL="457200" lvl="1" indent="0" algn="l" rtl="0">
              <a:lnSpc>
                <a:spcPct val="90000"/>
              </a:lnSpc>
              <a:spcBef>
                <a:spcPts val="500"/>
              </a:spcBef>
              <a:spcAft>
                <a:spcPts val="0"/>
              </a:spcAft>
              <a:buClr>
                <a:schemeClr val="dk1"/>
              </a:buClr>
              <a:buSzPts val="2400"/>
              <a:buNone/>
            </a:pPr>
            <a:r>
              <a:rPr lang="en-US" dirty="0"/>
              <a:t>“composition of an environment so that it can be accessed, understood and used to the greatest extent possible by all people regardless of their age, size, ability or disability.”</a:t>
            </a: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Neurodiversity paradigm</a:t>
            </a:r>
            <a:endParaRPr/>
          </a:p>
        </p:txBody>
      </p:sp>
      <p:sp>
        <p:nvSpPr>
          <p:cNvPr id="313" name="Google Shape;313;p4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Clr>
                <a:schemeClr val="dk1"/>
              </a:buClr>
              <a:buSzPts val="2800"/>
              <a:buChar char="•"/>
            </a:pPr>
            <a:r>
              <a:rPr lang="en-US" dirty="0"/>
              <a:t>The term “neurodiversity” was coined by Judy Singer *  in 1998</a:t>
            </a:r>
            <a:endParaRPr dirty="0"/>
          </a:p>
          <a:p>
            <a:pPr marL="228600" lvl="0" indent="-50800" algn="l" rtl="0">
              <a:lnSpc>
                <a:spcPct val="80000"/>
              </a:lnSpc>
              <a:spcBef>
                <a:spcPts val="1000"/>
              </a:spcBef>
              <a:spcAft>
                <a:spcPts val="0"/>
              </a:spcAft>
              <a:buClr>
                <a:schemeClr val="dk1"/>
              </a:buClr>
              <a:buSzPts val="2800"/>
              <a:buNone/>
            </a:pPr>
            <a:endParaRPr dirty="0"/>
          </a:p>
          <a:p>
            <a:pPr marL="228600" lvl="0" indent="-228600" algn="l" rtl="0">
              <a:lnSpc>
                <a:spcPct val="80000"/>
              </a:lnSpc>
              <a:spcBef>
                <a:spcPts val="1000"/>
              </a:spcBef>
              <a:spcAft>
                <a:spcPts val="0"/>
              </a:spcAft>
              <a:buClr>
                <a:schemeClr val="dk1"/>
              </a:buClr>
              <a:buSzPts val="2800"/>
              <a:buChar char="•"/>
            </a:pPr>
            <a:r>
              <a:rPr lang="en-US" dirty="0"/>
              <a:t>“Neurodiversity is a natural and valuable form of human diversity.”</a:t>
            </a:r>
            <a:endParaRPr dirty="0"/>
          </a:p>
          <a:p>
            <a:pPr marL="800100" lvl="1" algn="l" rtl="0">
              <a:lnSpc>
                <a:spcPct val="80000"/>
              </a:lnSpc>
              <a:spcBef>
                <a:spcPts val="500"/>
              </a:spcBef>
              <a:spcAft>
                <a:spcPts val="0"/>
              </a:spcAft>
              <a:buClr>
                <a:schemeClr val="dk1"/>
              </a:buClr>
              <a:buSzPts val="2400"/>
              <a:buFont typeface="Wingdings" panose="05000000000000000000" pitchFamily="2" charset="2"/>
              <a:buChar char="§"/>
            </a:pPr>
            <a:r>
              <a:rPr lang="en-US" dirty="0"/>
              <a:t>Nick Walker *, 2014</a:t>
            </a:r>
            <a:endParaRPr dirty="0"/>
          </a:p>
          <a:p>
            <a:pPr marL="685800" lvl="1" indent="-76200" algn="l" rtl="0">
              <a:lnSpc>
                <a:spcPct val="80000"/>
              </a:lnSpc>
              <a:spcBef>
                <a:spcPts val="500"/>
              </a:spcBef>
              <a:spcAft>
                <a:spcPts val="0"/>
              </a:spcAft>
              <a:buClr>
                <a:schemeClr val="dk1"/>
              </a:buClr>
              <a:buSzPts val="2400"/>
              <a:buNone/>
            </a:pPr>
            <a:endParaRPr dirty="0"/>
          </a:p>
          <a:p>
            <a:pPr marL="228600" lvl="0" indent="-228600" algn="l" rtl="0">
              <a:lnSpc>
                <a:spcPct val="80000"/>
              </a:lnSpc>
              <a:spcBef>
                <a:spcPts val="1000"/>
              </a:spcBef>
              <a:spcAft>
                <a:spcPts val="0"/>
              </a:spcAft>
              <a:buClr>
                <a:schemeClr val="dk1"/>
              </a:buClr>
              <a:buSzPts val="2800"/>
              <a:buChar char="•"/>
            </a:pPr>
            <a:r>
              <a:rPr lang="en-US" dirty="0"/>
              <a:t>The neurodiversity paradigm asserts that there are multiple ways to have a brain, and that neurodivergence and difference does not have to be considered a deficit</a:t>
            </a:r>
            <a:endParaRPr dirty="0"/>
          </a:p>
          <a:p>
            <a:pPr marL="228600" lvl="0" indent="-50800" algn="l" rtl="0">
              <a:lnSpc>
                <a:spcPct val="80000"/>
              </a:lnSpc>
              <a:spcBef>
                <a:spcPts val="1000"/>
              </a:spcBef>
              <a:spcAft>
                <a:spcPts val="0"/>
              </a:spcAft>
              <a:buClr>
                <a:schemeClr val="dk1"/>
              </a:buClr>
              <a:buSzPts val="2800"/>
              <a:buNone/>
            </a:pPr>
            <a:endParaRPr dirty="0"/>
          </a:p>
          <a:p>
            <a:pPr marL="228600" lvl="0" indent="-228600" algn="l" rtl="0">
              <a:lnSpc>
                <a:spcPct val="80000"/>
              </a:lnSpc>
              <a:spcBef>
                <a:spcPts val="1000"/>
              </a:spcBef>
              <a:spcAft>
                <a:spcPts val="0"/>
              </a:spcAft>
              <a:buClr>
                <a:schemeClr val="dk1"/>
              </a:buClr>
              <a:buSzPts val="2800"/>
              <a:buChar char="•"/>
            </a:pPr>
            <a:r>
              <a:rPr lang="en-US" dirty="0"/>
              <a:t>Extension of the social model of disability</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Bethany Ziss (she/her)</a:t>
            </a:r>
            <a:endParaRPr/>
          </a:p>
        </p:txBody>
      </p:sp>
      <p:sp>
        <p:nvSpPr>
          <p:cNvPr id="104" name="Google Shape;104;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Clr>
                <a:schemeClr val="dk1"/>
              </a:buClr>
              <a:buSzPts val="2800"/>
              <a:buChar char="•"/>
            </a:pPr>
            <a:r>
              <a:rPr lang="en-US"/>
              <a:t>Developmental-Behavioral Pediatrician</a:t>
            </a:r>
            <a:endParaRPr/>
          </a:p>
          <a:p>
            <a:pPr marL="457200" lvl="1" indent="0" algn="l" rtl="0">
              <a:lnSpc>
                <a:spcPct val="80000"/>
              </a:lnSpc>
              <a:spcBef>
                <a:spcPts val="500"/>
              </a:spcBef>
              <a:spcAft>
                <a:spcPts val="0"/>
              </a:spcAft>
              <a:buClr>
                <a:schemeClr val="dk1"/>
              </a:buClr>
              <a:buSzPts val="2400"/>
              <a:buNone/>
            </a:pPr>
            <a:r>
              <a:rPr lang="en-US"/>
              <a:t>(Currently at the Children’s Institute in Pittsburgh)</a:t>
            </a:r>
            <a:endParaRPr/>
          </a:p>
          <a:p>
            <a:pPr marL="228600" lvl="0" indent="-50800" algn="l" rtl="0">
              <a:lnSpc>
                <a:spcPct val="80000"/>
              </a:lnSpc>
              <a:spcBef>
                <a:spcPts val="1000"/>
              </a:spcBef>
              <a:spcAft>
                <a:spcPts val="0"/>
              </a:spcAft>
              <a:buClr>
                <a:schemeClr val="dk1"/>
              </a:buClr>
              <a:buSzPts val="2800"/>
              <a:buNone/>
            </a:pPr>
            <a:endParaRPr/>
          </a:p>
          <a:p>
            <a:pPr marL="228600" lvl="0" indent="-228600" algn="l" rtl="0">
              <a:lnSpc>
                <a:spcPct val="80000"/>
              </a:lnSpc>
              <a:spcBef>
                <a:spcPts val="1000"/>
              </a:spcBef>
              <a:spcAft>
                <a:spcPts val="0"/>
              </a:spcAft>
              <a:buClr>
                <a:schemeClr val="dk1"/>
              </a:buClr>
              <a:buSzPts val="2800"/>
              <a:buChar char="•"/>
            </a:pPr>
            <a:r>
              <a:rPr lang="en-US"/>
              <a:t>Cis woman</a:t>
            </a:r>
            <a:endParaRPr/>
          </a:p>
          <a:p>
            <a:pPr marL="228600" lvl="0" indent="-228600" algn="l" rtl="0">
              <a:lnSpc>
                <a:spcPct val="80000"/>
              </a:lnSpc>
              <a:spcBef>
                <a:spcPts val="1000"/>
              </a:spcBef>
              <a:spcAft>
                <a:spcPts val="0"/>
              </a:spcAft>
              <a:buClr>
                <a:schemeClr val="dk1"/>
              </a:buClr>
              <a:buSzPts val="2800"/>
              <a:buChar char="•"/>
            </a:pPr>
            <a:r>
              <a:rPr lang="en-US"/>
              <a:t>White</a:t>
            </a:r>
            <a:endParaRPr/>
          </a:p>
          <a:p>
            <a:pPr marL="228600" lvl="0" indent="-228600" algn="l" rtl="0">
              <a:lnSpc>
                <a:spcPct val="80000"/>
              </a:lnSpc>
              <a:spcBef>
                <a:spcPts val="1000"/>
              </a:spcBef>
              <a:spcAft>
                <a:spcPts val="0"/>
              </a:spcAft>
              <a:buClr>
                <a:schemeClr val="dk1"/>
              </a:buClr>
              <a:buSzPts val="2800"/>
              <a:buChar char="•"/>
            </a:pPr>
            <a:r>
              <a:rPr lang="en-US"/>
              <a:t>Jewish</a:t>
            </a:r>
            <a:endParaRPr/>
          </a:p>
          <a:p>
            <a:pPr marL="228600" lvl="0" indent="-228600" algn="l" rtl="0">
              <a:lnSpc>
                <a:spcPct val="80000"/>
              </a:lnSpc>
              <a:spcBef>
                <a:spcPts val="1000"/>
              </a:spcBef>
              <a:spcAft>
                <a:spcPts val="0"/>
              </a:spcAft>
              <a:buClr>
                <a:schemeClr val="dk1"/>
              </a:buClr>
              <a:buSzPts val="2800"/>
              <a:buChar char="•"/>
            </a:pPr>
            <a:r>
              <a:rPr lang="en-US"/>
              <a:t>Folk dancer</a:t>
            </a:r>
            <a:endParaRPr/>
          </a:p>
          <a:p>
            <a:pPr marL="228600" lvl="0" indent="-50800" algn="l" rtl="0">
              <a:lnSpc>
                <a:spcPct val="80000"/>
              </a:lnSpc>
              <a:spcBef>
                <a:spcPts val="1000"/>
              </a:spcBef>
              <a:spcAft>
                <a:spcPts val="0"/>
              </a:spcAft>
              <a:buClr>
                <a:schemeClr val="dk1"/>
              </a:buClr>
              <a:buSzPts val="2800"/>
              <a:buNone/>
            </a:pPr>
            <a:endParaRPr/>
          </a:p>
          <a:p>
            <a:pPr marL="228600" lvl="0" indent="-228600" algn="l" rtl="0">
              <a:lnSpc>
                <a:spcPct val="80000"/>
              </a:lnSpc>
              <a:spcBef>
                <a:spcPts val="1000"/>
              </a:spcBef>
              <a:spcAft>
                <a:spcPts val="0"/>
              </a:spcAft>
              <a:buClr>
                <a:schemeClr val="dk1"/>
              </a:buClr>
              <a:buSzPts val="2800"/>
              <a:buChar char="•"/>
            </a:pPr>
            <a:r>
              <a:rPr lang="en-US"/>
              <a:t>Disabled</a:t>
            </a:r>
            <a:endParaRPr/>
          </a:p>
          <a:p>
            <a:pPr marL="228600" lvl="0" indent="-50800" algn="l" rtl="0">
              <a:lnSpc>
                <a:spcPct val="80000"/>
              </a:lnSpc>
              <a:spcBef>
                <a:spcPts val="1000"/>
              </a:spcBef>
              <a:spcAft>
                <a:spcPts val="0"/>
              </a:spcAft>
              <a:buClr>
                <a:schemeClr val="dk1"/>
              </a:buClr>
              <a:buSzPts val="2800"/>
              <a:buNone/>
            </a:pPr>
            <a:endParaRPr/>
          </a:p>
          <a:p>
            <a:pPr marL="228600" lvl="0" indent="-50800" algn="l" rtl="0">
              <a:lnSpc>
                <a:spcPct val="80000"/>
              </a:lnSpc>
              <a:spcBef>
                <a:spcPts val="1000"/>
              </a:spcBef>
              <a:spcAft>
                <a:spcPts val="0"/>
              </a:spcAft>
              <a:buClr>
                <a:schemeClr val="dk1"/>
              </a:buClr>
              <a:buSzPts val="2800"/>
              <a:buNone/>
            </a:pPr>
            <a:endParaRPr/>
          </a:p>
          <a:p>
            <a:pPr marL="228600" lvl="0" indent="-50800" algn="l" rtl="0">
              <a:lnSpc>
                <a:spcPct val="80000"/>
              </a:lnSpc>
              <a:spcBef>
                <a:spcPts val="1000"/>
              </a:spcBef>
              <a:spcAft>
                <a:spcPts val="0"/>
              </a:spcAft>
              <a:buClr>
                <a:schemeClr val="dk1"/>
              </a:buClr>
              <a:buSzPts val="2800"/>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30957F2-76E8-40DF-92E5-8A469E48D718}"/>
              </a:ext>
            </a:extLst>
          </p:cNvPr>
          <p:cNvSpPr>
            <a:spLocks noGrp="1"/>
          </p:cNvSpPr>
          <p:nvPr>
            <p:ph type="title"/>
          </p:nvPr>
        </p:nvSpPr>
        <p:spPr>
          <a:xfrm>
            <a:off x="345057" y="189781"/>
            <a:ext cx="11559396" cy="1835989"/>
          </a:xfrm>
        </p:spPr>
        <p:txBody>
          <a:bodyPr/>
          <a:lstStyle/>
          <a:p>
            <a:pPr algn="ctr"/>
            <a:r>
              <a:rPr lang="en-US" sz="3600" dirty="0"/>
              <a:t>“What is inappropriate play?” </a:t>
            </a:r>
            <a:br>
              <a:rPr lang="en-US" sz="3600" dirty="0"/>
            </a:br>
            <a:r>
              <a:rPr lang="en-US" sz="3600" dirty="0"/>
              <a:t>Used by permission from Lei Wiley-Wiley-</a:t>
            </a:r>
            <a:r>
              <a:rPr lang="en-US" sz="3600" dirty="0" err="1"/>
              <a:t>Mydske</a:t>
            </a:r>
            <a:r>
              <a:rPr lang="en-US" sz="3600" dirty="0"/>
              <a:t> * at </a:t>
            </a:r>
            <a:r>
              <a:rPr lang="en-US" sz="3600" u="sng" dirty="0">
                <a:hlinkClick r:id="rId2"/>
              </a:rPr>
              <a:t>neurodiversitylibrary.org</a:t>
            </a:r>
            <a:br>
              <a:rPr lang="en-US" u="sng" dirty="0"/>
            </a:br>
            <a:endParaRPr lang="en-US" dirty="0"/>
          </a:p>
        </p:txBody>
      </p:sp>
      <p:sp>
        <p:nvSpPr>
          <p:cNvPr id="9" name="Text Placeholder 8">
            <a:extLst>
              <a:ext uri="{FF2B5EF4-FFF2-40B4-BE49-F238E27FC236}">
                <a16:creationId xmlns:a16="http://schemas.microsoft.com/office/drawing/2014/main" id="{E4838766-AACF-472B-BDD8-04B1F0F433B8}"/>
              </a:ext>
            </a:extLst>
          </p:cNvPr>
          <p:cNvSpPr>
            <a:spLocks noGrp="1"/>
          </p:cNvSpPr>
          <p:nvPr>
            <p:ph type="body" idx="2"/>
          </p:nvPr>
        </p:nvSpPr>
        <p:spPr>
          <a:xfrm>
            <a:off x="5424578" y="1825624"/>
            <a:ext cx="5929222" cy="4667249"/>
          </a:xfrm>
        </p:spPr>
        <p:txBody>
          <a:bodyPr/>
          <a:lstStyle/>
          <a:p>
            <a:pPr marL="114300" indent="0">
              <a:buNone/>
            </a:pPr>
            <a:r>
              <a:rPr lang="en-US" sz="1800" dirty="0"/>
              <a:t> Image Description:</a:t>
            </a:r>
          </a:p>
          <a:p>
            <a:pPr marL="114300" indent="0">
              <a:buNone/>
            </a:pPr>
            <a:r>
              <a:rPr lang="en-US" sz="1800" dirty="0"/>
              <a:t>four colorful cartoon narwhals are playing. Top of image is a green narwhal lining up a row of colorful toy cars. Middle image are a blue and a yellow narwhal facing apart from each other doing parallel play on their tablets. Bottom image is a pink narwhal flapping and watching the tires spin on a toy truck.  </a:t>
            </a:r>
          </a:p>
          <a:p>
            <a:pPr marL="114300" indent="0">
              <a:buNone/>
            </a:pPr>
            <a:r>
              <a:rPr lang="en-US" sz="1800" dirty="0"/>
              <a:t>Text reads: </a:t>
            </a:r>
          </a:p>
          <a:p>
            <a:pPr marL="114300" indent="0">
              <a:buNone/>
            </a:pPr>
            <a:r>
              <a:rPr lang="en-US" sz="1800" dirty="0"/>
              <a:t>Autistic children do not play in 'inappropriate' ways...</a:t>
            </a:r>
          </a:p>
          <a:p>
            <a:pPr marL="114300" indent="0">
              <a:buNone/>
            </a:pPr>
            <a:r>
              <a:rPr lang="en-US" sz="1800" dirty="0"/>
              <a:t> Autistic children play, learn and engage in uniquely autistic ways. </a:t>
            </a:r>
          </a:p>
          <a:p>
            <a:pPr marL="114300" indent="0">
              <a:buNone/>
            </a:pPr>
            <a:r>
              <a:rPr lang="en-US" sz="1800" dirty="0"/>
              <a:t> Don't pathologize our ways of being and how we understand the world around us! Just because it's not your experience, that doesn't make it wrong!</a:t>
            </a:r>
          </a:p>
          <a:p>
            <a:pPr marL="114300" indent="0">
              <a:buNone/>
            </a:pPr>
            <a:endParaRPr lang="en-US" sz="1800" dirty="0"/>
          </a:p>
        </p:txBody>
      </p:sp>
      <p:pic>
        <p:nvPicPr>
          <p:cNvPr id="10" name="Picture 9">
            <a:extLst>
              <a:ext uri="{FF2B5EF4-FFF2-40B4-BE49-F238E27FC236}">
                <a16:creationId xmlns:a16="http://schemas.microsoft.com/office/drawing/2014/main" id="{96E3F908-F630-4929-B2CC-0CFA76F19925}"/>
              </a:ext>
            </a:extLst>
          </p:cNvPr>
          <p:cNvPicPr>
            <a:picLocks noChangeAspect="1"/>
          </p:cNvPicPr>
          <p:nvPr/>
        </p:nvPicPr>
        <p:blipFill>
          <a:blip r:embed="rId3"/>
          <a:stretch>
            <a:fillRect/>
          </a:stretch>
        </p:blipFill>
        <p:spPr>
          <a:xfrm>
            <a:off x="983411" y="2025770"/>
            <a:ext cx="4226944" cy="4306019"/>
          </a:xfrm>
          <a:prstGeom prst="rect">
            <a:avLst/>
          </a:prstGeom>
        </p:spPr>
      </p:pic>
    </p:spTree>
    <p:extLst>
      <p:ext uri="{BB962C8B-B14F-4D97-AF65-F5344CB8AC3E}">
        <p14:creationId xmlns:p14="http://schemas.microsoft.com/office/powerpoint/2010/main" val="2029756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Disability cultural values</a:t>
            </a:r>
            <a:endParaRPr/>
          </a:p>
        </p:txBody>
      </p:sp>
      <p:sp>
        <p:nvSpPr>
          <p:cNvPr id="327" name="Google Shape;327;p47"/>
          <p:cNvSpPr txBox="1">
            <a:spLocks noGrp="1"/>
          </p:cNvSpPr>
          <p:nvPr>
            <p:ph type="body" idx="1"/>
          </p:nvPr>
        </p:nvSpPr>
        <p:spPr>
          <a:xfrm>
            <a:off x="2057400" y="1600201"/>
            <a:ext cx="8153400" cy="4530725"/>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400"/>
              <a:buChar char="•"/>
            </a:pPr>
            <a:r>
              <a:rPr lang="en-US" sz="2400"/>
              <a:t>“The elements of our culture include, certainly, our longstanding social oppression, but also our emerging art and humor, our piecing together of our history, our evolving language and symbols, our remarkably unified worldview, believes and values, and our strategies for surviving and thriving. . . We refuse any longer to hide our differences. Rather, we will explore, develop and celebrate our distinctness and offer its lessons to the world.”</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Carol Gill *, 1995</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4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dirty="0"/>
              <a:t>Disability cultural values</a:t>
            </a:r>
            <a:endParaRPr dirty="0"/>
          </a:p>
        </p:txBody>
      </p:sp>
      <p:sp>
        <p:nvSpPr>
          <p:cNvPr id="334" name="Google Shape;334;p48"/>
          <p:cNvSpPr txBox="1">
            <a:spLocks noGrp="1"/>
          </p:cNvSpPr>
          <p:nvPr>
            <p:ph type="body" idx="1"/>
          </p:nvPr>
        </p:nvSpPr>
        <p:spPr>
          <a:xfrm>
            <a:off x="2057400" y="1600200"/>
            <a:ext cx="8610600" cy="49530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a:t>An acceptance of human differences</a:t>
            </a:r>
            <a:endParaRPr/>
          </a:p>
          <a:p>
            <a:pPr marL="228600" lvl="0" indent="-228600" algn="l" rtl="0">
              <a:lnSpc>
                <a:spcPct val="90000"/>
              </a:lnSpc>
              <a:spcBef>
                <a:spcPts val="1000"/>
              </a:spcBef>
              <a:spcAft>
                <a:spcPts val="0"/>
              </a:spcAft>
              <a:buClr>
                <a:schemeClr val="dk1"/>
              </a:buClr>
              <a:buSzPts val="2000"/>
              <a:buChar char="•"/>
            </a:pPr>
            <a:r>
              <a:rPr lang="en-US" sz="2000"/>
              <a:t>A matter-of-fact orientation toward helping and being helped</a:t>
            </a:r>
            <a:endParaRPr/>
          </a:p>
          <a:p>
            <a:pPr marL="228600" lvl="0" indent="-228600" algn="l" rtl="0">
              <a:lnSpc>
                <a:spcPct val="90000"/>
              </a:lnSpc>
              <a:spcBef>
                <a:spcPts val="1000"/>
              </a:spcBef>
              <a:spcAft>
                <a:spcPts val="0"/>
              </a:spcAft>
              <a:buClr>
                <a:schemeClr val="dk1"/>
              </a:buClr>
              <a:buSzPts val="2000"/>
              <a:buChar char="•"/>
            </a:pPr>
            <a:r>
              <a:rPr lang="en-US" sz="2000"/>
              <a:t>A tolerance for lack of resolution or cure, and dealing with the unpredictable</a:t>
            </a:r>
            <a:endParaRPr/>
          </a:p>
          <a:p>
            <a:pPr marL="228600" lvl="0" indent="-228600" algn="l" rtl="0">
              <a:lnSpc>
                <a:spcPct val="90000"/>
              </a:lnSpc>
              <a:spcBef>
                <a:spcPts val="1000"/>
              </a:spcBef>
              <a:spcAft>
                <a:spcPts val="0"/>
              </a:spcAft>
              <a:buClr>
                <a:schemeClr val="dk1"/>
              </a:buClr>
              <a:buSzPts val="2000"/>
              <a:buChar char="•"/>
            </a:pPr>
            <a:r>
              <a:rPr lang="en-US" sz="2000"/>
              <a:t>A sense of humor about disability</a:t>
            </a:r>
            <a:endParaRPr/>
          </a:p>
          <a:p>
            <a:pPr marL="228600" lvl="0" indent="-228600" algn="l" rtl="0">
              <a:lnSpc>
                <a:spcPct val="90000"/>
              </a:lnSpc>
              <a:spcBef>
                <a:spcPts val="1000"/>
              </a:spcBef>
              <a:spcAft>
                <a:spcPts val="0"/>
              </a:spcAft>
              <a:buClr>
                <a:schemeClr val="dk1"/>
              </a:buClr>
              <a:buSzPts val="2000"/>
              <a:buChar char="•"/>
            </a:pPr>
            <a:r>
              <a:rPr lang="en-US" sz="2000"/>
              <a:t>Skill in managing multiple problems</a:t>
            </a:r>
            <a:endParaRPr/>
          </a:p>
          <a:p>
            <a:pPr marL="228600" lvl="0" indent="-228600" algn="l" rtl="0">
              <a:lnSpc>
                <a:spcPct val="90000"/>
              </a:lnSpc>
              <a:spcBef>
                <a:spcPts val="1000"/>
              </a:spcBef>
              <a:spcAft>
                <a:spcPts val="0"/>
              </a:spcAft>
              <a:buClr>
                <a:schemeClr val="dk1"/>
              </a:buClr>
              <a:buSzPts val="2000"/>
              <a:buChar char="•"/>
            </a:pPr>
            <a:r>
              <a:rPr lang="en-US" sz="2000"/>
              <a:t>A carefully honed capacity for closure in interpersonal communication</a:t>
            </a:r>
            <a:endParaRPr/>
          </a:p>
          <a:p>
            <a:pPr marL="228600" lvl="0" indent="-228600" algn="l" rtl="0">
              <a:lnSpc>
                <a:spcPct val="90000"/>
              </a:lnSpc>
              <a:spcBef>
                <a:spcPts val="1000"/>
              </a:spcBef>
              <a:spcAft>
                <a:spcPts val="0"/>
              </a:spcAft>
              <a:buClr>
                <a:schemeClr val="dk1"/>
              </a:buClr>
              <a:buSzPts val="2000"/>
              <a:buChar char="•"/>
            </a:pPr>
            <a:r>
              <a:rPr lang="en-US" sz="2000"/>
              <a:t>Flexible, adaptive, resourceful approaches to tasks and problems</a:t>
            </a:r>
            <a:endParaRPr/>
          </a:p>
          <a:p>
            <a:pPr marL="228600" lvl="0" indent="-228600" algn="l" rtl="0">
              <a:lnSpc>
                <a:spcPct val="90000"/>
              </a:lnSpc>
              <a:spcBef>
                <a:spcPts val="1000"/>
              </a:spcBef>
              <a:spcAft>
                <a:spcPts val="0"/>
              </a:spcAft>
              <a:buClr>
                <a:schemeClr val="dk1"/>
              </a:buClr>
              <a:buSzPts val="2000"/>
              <a:buChar char="•"/>
            </a:pPr>
            <a:r>
              <a:rPr lang="en-US" sz="2000"/>
              <a:t>An understanding that needs are different depending on the level of dependence</a:t>
            </a:r>
            <a:endParaRPr/>
          </a:p>
          <a:p>
            <a:pPr marL="228600" lvl="0" indent="-228600" algn="l" rtl="0">
              <a:lnSpc>
                <a:spcPct val="90000"/>
              </a:lnSpc>
              <a:spcBef>
                <a:spcPts val="1000"/>
              </a:spcBef>
              <a:spcAft>
                <a:spcPts val="0"/>
              </a:spcAft>
              <a:buClr>
                <a:schemeClr val="dk1"/>
              </a:buClr>
              <a:buSzPts val="2000"/>
              <a:buChar char="•"/>
            </a:pPr>
            <a:r>
              <a:rPr lang="en-US" sz="2000"/>
              <a:t>Interdependence valued more than independence (the opposite of the value system in the able-bodied population)</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4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dk1"/>
              </a:buClr>
              <a:buSzPts val="4400"/>
              <a:buFont typeface="Calibri"/>
              <a:buNone/>
            </a:pPr>
            <a:r>
              <a:rPr lang="en-US"/>
              <a:t>To “Cure” or Not to “Cure”</a:t>
            </a:r>
            <a:endParaRPr/>
          </a:p>
        </p:txBody>
      </p:sp>
      <p:sp>
        <p:nvSpPr>
          <p:cNvPr id="341" name="Google Shape;341;p49"/>
          <p:cNvSpPr txBox="1">
            <a:spLocks noGrp="1"/>
          </p:cNvSpPr>
          <p:nvPr>
            <p:ph type="body" idx="1"/>
          </p:nvPr>
        </p:nvSpPr>
        <p:spPr>
          <a:xfrm>
            <a:off x="3763963" y="1839913"/>
            <a:ext cx="7589837" cy="4351337"/>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“An increasing number of deaf people maintain they would not choose to be hearing. To them, </a:t>
            </a:r>
            <a:r>
              <a:rPr lang="en-US" i="1"/>
              <a:t>cure—</a:t>
            </a:r>
            <a:r>
              <a:rPr lang="en-US"/>
              <a:t>deafness as pathology—is anathema; </a:t>
            </a:r>
            <a:r>
              <a:rPr lang="en-US" i="1"/>
              <a:t>accommodation—</a:t>
            </a:r>
            <a:r>
              <a:rPr lang="en-US"/>
              <a:t>deafness as disability—is more palatable; and </a:t>
            </a:r>
            <a:r>
              <a:rPr lang="en-US" i="1"/>
              <a:t>celebration—</a:t>
            </a:r>
            <a:r>
              <a:rPr lang="en-US"/>
              <a:t>Deafness as culture—trumps all.” (Solomon, 2012) </a:t>
            </a:r>
            <a:endParaRPr/>
          </a:p>
        </p:txBody>
      </p:sp>
      <p:pic>
        <p:nvPicPr>
          <p:cNvPr id="342" name="Google Shape;342;p49"/>
          <p:cNvPicPr preferRelativeResize="0"/>
          <p:nvPr/>
        </p:nvPicPr>
        <p:blipFill rotWithShape="1">
          <a:blip r:embed="rId3">
            <a:alphaModFix/>
          </a:blip>
          <a:srcRect/>
          <a:stretch/>
        </p:blipFill>
        <p:spPr>
          <a:xfrm>
            <a:off x="207963" y="185738"/>
            <a:ext cx="3179762" cy="616585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5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Autistic cultural values</a:t>
            </a:r>
            <a:endParaRPr/>
          </a:p>
        </p:txBody>
      </p:sp>
      <p:sp>
        <p:nvSpPr>
          <p:cNvPr id="349" name="Google Shape;349;p5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Created through Autistic people creating community</a:t>
            </a:r>
            <a:endParaRPr/>
          </a:p>
          <a:p>
            <a:pPr marL="228600" lvl="0" indent="-228600" algn="l" rtl="0">
              <a:lnSpc>
                <a:spcPct val="90000"/>
              </a:lnSpc>
              <a:spcBef>
                <a:spcPts val="1000"/>
              </a:spcBef>
              <a:spcAft>
                <a:spcPts val="0"/>
              </a:spcAft>
              <a:buClr>
                <a:schemeClr val="dk1"/>
              </a:buClr>
              <a:buSzPts val="2800"/>
              <a:buChar char="•"/>
            </a:pPr>
            <a:r>
              <a:rPr lang="en-US"/>
              <a:t>First at larger autism conferences, then autistic-run conferences</a:t>
            </a:r>
            <a:endParaRPr/>
          </a:p>
          <a:p>
            <a:pPr marL="685800" lvl="1" indent="-228600" algn="l" rtl="0">
              <a:lnSpc>
                <a:spcPct val="90000"/>
              </a:lnSpc>
              <a:spcBef>
                <a:spcPts val="500"/>
              </a:spcBef>
              <a:spcAft>
                <a:spcPts val="0"/>
              </a:spcAft>
              <a:buClr>
                <a:schemeClr val="dk1"/>
              </a:buClr>
              <a:buSzPts val="2400"/>
              <a:buChar char="•"/>
            </a:pPr>
            <a:r>
              <a:rPr lang="en-US"/>
              <a:t>Autreat * , Autspace * , Autscape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5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Autistic culture</a:t>
            </a:r>
            <a:endParaRPr/>
          </a:p>
        </p:txBody>
      </p:sp>
      <p:sp>
        <p:nvSpPr>
          <p:cNvPr id="356" name="Google Shape;356;p5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Flapplause</a:t>
            </a:r>
            <a:endParaRPr/>
          </a:p>
          <a:p>
            <a:pPr marL="685800" lvl="1" indent="-228600" algn="l" rtl="0">
              <a:lnSpc>
                <a:spcPct val="90000"/>
              </a:lnSpc>
              <a:spcBef>
                <a:spcPts val="500"/>
              </a:spcBef>
              <a:spcAft>
                <a:spcPts val="0"/>
              </a:spcAft>
              <a:buClr>
                <a:schemeClr val="dk1"/>
              </a:buClr>
              <a:buSzPts val="2400"/>
              <a:buChar char="•"/>
            </a:pPr>
            <a:r>
              <a:rPr lang="en-US"/>
              <a:t>“Flapping” applause, adapted from sign language</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5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Autistic culture</a:t>
            </a:r>
            <a:endParaRPr/>
          </a:p>
        </p:txBody>
      </p:sp>
      <p:sp>
        <p:nvSpPr>
          <p:cNvPr id="363" name="Google Shape;363;p5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dirty="0"/>
              <a:t>Color communication badges</a:t>
            </a:r>
            <a:endParaRPr dirty="0"/>
          </a:p>
          <a:p>
            <a:pPr marL="685800" lvl="1" indent="-228600" algn="l" rtl="0">
              <a:lnSpc>
                <a:spcPct val="90000"/>
              </a:lnSpc>
              <a:spcBef>
                <a:spcPts val="500"/>
              </a:spcBef>
              <a:spcAft>
                <a:spcPts val="0"/>
              </a:spcAft>
              <a:buClr>
                <a:schemeClr val="dk1"/>
              </a:buClr>
              <a:buSzPts val="2400"/>
              <a:buChar char="•"/>
            </a:pPr>
            <a:r>
              <a:rPr lang="en-US" dirty="0"/>
              <a:t>Red: Don’t talk to me</a:t>
            </a:r>
            <a:endParaRPr dirty="0"/>
          </a:p>
          <a:p>
            <a:pPr marL="685800" lvl="1" indent="-228600" algn="l" rtl="0">
              <a:lnSpc>
                <a:spcPct val="90000"/>
              </a:lnSpc>
              <a:spcBef>
                <a:spcPts val="500"/>
              </a:spcBef>
              <a:spcAft>
                <a:spcPts val="0"/>
              </a:spcAft>
              <a:buClr>
                <a:schemeClr val="dk1"/>
              </a:buClr>
              <a:buSzPts val="2400"/>
              <a:buChar char="•"/>
            </a:pPr>
            <a:r>
              <a:rPr lang="en-US" dirty="0"/>
              <a:t>Yellow: Talk to me if you know me</a:t>
            </a:r>
            <a:endParaRPr dirty="0"/>
          </a:p>
          <a:p>
            <a:pPr marL="685800" lvl="1" indent="-228600" algn="l" rtl="0">
              <a:lnSpc>
                <a:spcPct val="90000"/>
              </a:lnSpc>
              <a:spcBef>
                <a:spcPts val="500"/>
              </a:spcBef>
              <a:spcAft>
                <a:spcPts val="0"/>
              </a:spcAft>
              <a:buClr>
                <a:schemeClr val="dk1"/>
              </a:buClr>
              <a:buSzPts val="2400"/>
              <a:buChar char="•"/>
            </a:pPr>
            <a:r>
              <a:rPr lang="en-US" dirty="0"/>
              <a:t>Green: I’m up for socializing, talk to me</a:t>
            </a:r>
          </a:p>
          <a:p>
            <a:pPr marL="685800" lvl="1" indent="-228600" algn="l" rtl="0">
              <a:lnSpc>
                <a:spcPct val="90000"/>
              </a:lnSpc>
              <a:spcBef>
                <a:spcPts val="500"/>
              </a:spcBef>
              <a:spcAft>
                <a:spcPts val="0"/>
              </a:spcAft>
              <a:buClr>
                <a:schemeClr val="dk1"/>
              </a:buClr>
              <a:buSzPts val="2400"/>
              <a:buChar char="•"/>
            </a:pPr>
            <a:endParaRPr lang="en-US" dirty="0"/>
          </a:p>
          <a:p>
            <a:pPr marL="685800" lvl="1" indent="-228600" algn="l" rtl="0">
              <a:lnSpc>
                <a:spcPct val="90000"/>
              </a:lnSpc>
              <a:spcBef>
                <a:spcPts val="500"/>
              </a:spcBef>
              <a:spcAft>
                <a:spcPts val="0"/>
              </a:spcAft>
              <a:buClr>
                <a:schemeClr val="dk1"/>
              </a:buClr>
              <a:buSzPts val="2400"/>
              <a:buChar char="•"/>
            </a:pPr>
            <a:endParaRPr dirty="0"/>
          </a:p>
        </p:txBody>
      </p:sp>
      <p:pic>
        <p:nvPicPr>
          <p:cNvPr id="3" name="Picture 2">
            <a:extLst>
              <a:ext uri="{FF2B5EF4-FFF2-40B4-BE49-F238E27FC236}">
                <a16:creationId xmlns:a16="http://schemas.microsoft.com/office/drawing/2014/main" id="{73940B8F-C30E-46FB-83B6-C14CC0BCE8CB}"/>
              </a:ext>
            </a:extLst>
          </p:cNvPr>
          <p:cNvPicPr>
            <a:picLocks noChangeAspect="1"/>
          </p:cNvPicPr>
          <p:nvPr/>
        </p:nvPicPr>
        <p:blipFill>
          <a:blip r:embed="rId3"/>
          <a:stretch>
            <a:fillRect/>
          </a:stretch>
        </p:blipFill>
        <p:spPr>
          <a:xfrm>
            <a:off x="6676845" y="2790182"/>
            <a:ext cx="4875213" cy="3702693"/>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5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WORKSHOP: rethinking language</a:t>
            </a:r>
            <a:endParaRPr/>
          </a:p>
        </p:txBody>
      </p:sp>
      <p:sp>
        <p:nvSpPr>
          <p:cNvPr id="370" name="Google Shape;370;p5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lvl="0" indent="-457200" algn="l" rtl="0">
              <a:lnSpc>
                <a:spcPct val="80000"/>
              </a:lnSpc>
              <a:spcBef>
                <a:spcPts val="0"/>
              </a:spcBef>
              <a:spcAft>
                <a:spcPts val="0"/>
              </a:spcAft>
              <a:buClr>
                <a:schemeClr val="dk1"/>
              </a:buClr>
              <a:buSzPts val="2800"/>
              <a:buFont typeface="Arial" panose="020B0604020202020204" pitchFamily="34" charset="0"/>
              <a:buChar char="•"/>
            </a:pPr>
            <a:r>
              <a:rPr lang="en-US" dirty="0"/>
              <a:t>On the tables are four clinical scenarios</a:t>
            </a:r>
            <a:endParaRPr dirty="0"/>
          </a:p>
          <a:p>
            <a:pPr lvl="0" indent="-457200" algn="l" rtl="0">
              <a:lnSpc>
                <a:spcPct val="80000"/>
              </a:lnSpc>
              <a:spcBef>
                <a:spcPts val="1000"/>
              </a:spcBef>
              <a:spcAft>
                <a:spcPts val="0"/>
              </a:spcAft>
              <a:buClr>
                <a:schemeClr val="dk1"/>
              </a:buClr>
              <a:buSzPts val="2800"/>
              <a:buFont typeface="Arial" panose="020B0604020202020204" pitchFamily="34" charset="0"/>
              <a:buChar char="•"/>
            </a:pPr>
            <a:endParaRPr dirty="0"/>
          </a:p>
          <a:p>
            <a:pPr lvl="0" indent="-457200" algn="l" rtl="0">
              <a:lnSpc>
                <a:spcPct val="80000"/>
              </a:lnSpc>
              <a:spcBef>
                <a:spcPts val="1000"/>
              </a:spcBef>
              <a:spcAft>
                <a:spcPts val="0"/>
              </a:spcAft>
              <a:buClr>
                <a:schemeClr val="dk1"/>
              </a:buClr>
              <a:buSzPts val="2800"/>
              <a:buFont typeface="Arial" panose="020B0604020202020204" pitchFamily="34" charset="0"/>
              <a:buChar char="•"/>
            </a:pPr>
            <a:r>
              <a:rPr lang="en-US" dirty="0"/>
              <a:t>Pick one or more to review </a:t>
            </a:r>
            <a:endParaRPr dirty="0"/>
          </a:p>
          <a:p>
            <a:pPr marL="800100" lvl="1" algn="l" rtl="0">
              <a:lnSpc>
                <a:spcPct val="80000"/>
              </a:lnSpc>
              <a:spcBef>
                <a:spcPts val="500"/>
              </a:spcBef>
              <a:spcAft>
                <a:spcPts val="0"/>
              </a:spcAft>
              <a:buClr>
                <a:schemeClr val="dk1"/>
              </a:buClr>
              <a:buSzPts val="2400"/>
              <a:buFont typeface="Wingdings" panose="05000000000000000000" pitchFamily="2" charset="2"/>
              <a:buChar char="§"/>
            </a:pPr>
            <a:r>
              <a:rPr lang="en-US" dirty="0"/>
              <a:t>Are these written from a medical model or social model?</a:t>
            </a:r>
            <a:endParaRPr dirty="0"/>
          </a:p>
          <a:p>
            <a:pPr marL="800100" lvl="1" algn="l" rtl="0">
              <a:lnSpc>
                <a:spcPct val="80000"/>
              </a:lnSpc>
              <a:spcBef>
                <a:spcPts val="500"/>
              </a:spcBef>
              <a:spcAft>
                <a:spcPts val="0"/>
              </a:spcAft>
              <a:buClr>
                <a:schemeClr val="dk1"/>
              </a:buClr>
              <a:buSzPts val="2400"/>
              <a:buFont typeface="Wingdings" panose="05000000000000000000" pitchFamily="2" charset="2"/>
              <a:buChar char="§"/>
            </a:pPr>
            <a:r>
              <a:rPr lang="en-US" dirty="0"/>
              <a:t>Are there ableist assumptions in the language or goals?</a:t>
            </a:r>
            <a:endParaRPr dirty="0"/>
          </a:p>
          <a:p>
            <a:pPr marL="800100" lvl="1" algn="l" rtl="0">
              <a:lnSpc>
                <a:spcPct val="80000"/>
              </a:lnSpc>
              <a:spcBef>
                <a:spcPts val="500"/>
              </a:spcBef>
              <a:spcAft>
                <a:spcPts val="0"/>
              </a:spcAft>
              <a:buClr>
                <a:schemeClr val="dk1"/>
              </a:buClr>
              <a:buSzPts val="2400"/>
              <a:buFont typeface="Wingdings" panose="05000000000000000000" pitchFamily="2" charset="2"/>
              <a:buChar char="§"/>
            </a:pPr>
            <a:r>
              <a:rPr lang="en-US" dirty="0"/>
              <a:t>Is the perspective of the person described taken into account?</a:t>
            </a:r>
          </a:p>
          <a:p>
            <a:pPr marL="800100" lvl="1" algn="l" rtl="0">
              <a:lnSpc>
                <a:spcPct val="80000"/>
              </a:lnSpc>
              <a:spcBef>
                <a:spcPts val="500"/>
              </a:spcBef>
              <a:spcAft>
                <a:spcPts val="0"/>
              </a:spcAft>
              <a:buClr>
                <a:schemeClr val="dk1"/>
              </a:buClr>
              <a:buSzPts val="2400"/>
              <a:buFont typeface="Arial" panose="020B0604020202020204" pitchFamily="34" charset="0"/>
              <a:buChar char="•"/>
            </a:pPr>
            <a:endParaRPr lang="en-US" dirty="0"/>
          </a:p>
          <a:p>
            <a:pPr indent="-457200">
              <a:lnSpc>
                <a:spcPct val="80000"/>
              </a:lnSpc>
              <a:spcBef>
                <a:spcPts val="500"/>
              </a:spcBef>
              <a:buSzPts val="2400"/>
              <a:buFont typeface="Arial" panose="020B0604020202020204" pitchFamily="34" charset="0"/>
              <a:buChar char="•"/>
            </a:pPr>
            <a:r>
              <a:rPr lang="en-US" dirty="0"/>
              <a:t>How might you write behavior descriptions or goals using the social model or neurodiversity paradigm?</a:t>
            </a:r>
          </a:p>
          <a:p>
            <a:pPr indent="-457200">
              <a:lnSpc>
                <a:spcPct val="80000"/>
              </a:lnSpc>
              <a:spcBef>
                <a:spcPts val="500"/>
              </a:spcBef>
              <a:buSzPts val="2400"/>
              <a:buFont typeface="Arial" panose="020B0604020202020204" pitchFamily="34" charset="0"/>
              <a:buChar char="•"/>
            </a:pPr>
            <a:r>
              <a:rPr lang="en-US" dirty="0"/>
              <a:t>How might these models affect your advice?</a:t>
            </a:r>
            <a:endParaRPr dirty="0"/>
          </a:p>
          <a:p>
            <a:pPr marL="0" lvl="0" indent="0" algn="l" rtl="0">
              <a:lnSpc>
                <a:spcPct val="80000"/>
              </a:lnSpc>
              <a:spcBef>
                <a:spcPts val="1000"/>
              </a:spcBef>
              <a:spcAft>
                <a:spcPts val="0"/>
              </a:spcAft>
              <a:buClr>
                <a:schemeClr val="dk1"/>
              </a:buClr>
              <a:buSzPts val="2800"/>
              <a:buNone/>
            </a:pP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5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Medical trauma</a:t>
            </a:r>
            <a:endParaRPr/>
          </a:p>
        </p:txBody>
      </p:sp>
      <p:sp>
        <p:nvSpPr>
          <p:cNvPr id="377" name="Google Shape;377;p5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457200" lvl="0" indent="-342900" algn="ctr" rtl="0">
              <a:spcBef>
                <a:spcPts val="1000"/>
              </a:spcBef>
              <a:spcAft>
                <a:spcPts val="0"/>
              </a:spcAft>
              <a:buSzPts val="1800"/>
              <a:buChar char="•"/>
            </a:pPr>
            <a:r>
              <a:rPr lang="en-US" i="1"/>
              <a:t>“Pediatric medical traumatic stress refers to a set of psychological and physiological responses of children and their families to pain, injury, serious illness, medical procedures, and invasive or frightening treatment experiences. Medical trauma may occur as a response to a single or multiple medical events.” </a:t>
            </a:r>
            <a:endParaRPr i="1"/>
          </a:p>
          <a:p>
            <a:pPr marL="457200" lvl="0" indent="0" algn="ctr" rtl="0">
              <a:spcBef>
                <a:spcPts val="1000"/>
              </a:spcBef>
              <a:spcAft>
                <a:spcPts val="0"/>
              </a:spcAft>
              <a:buNone/>
            </a:pPr>
            <a:r>
              <a:rPr lang="en-US" i="1"/>
              <a:t>-The National Child Traumatic Stress Network</a:t>
            </a:r>
            <a:endParaRPr i="1"/>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5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Medical trauma</a:t>
            </a:r>
            <a:endParaRPr/>
          </a:p>
        </p:txBody>
      </p:sp>
      <p:sp>
        <p:nvSpPr>
          <p:cNvPr id="384" name="Google Shape;384;p55"/>
          <p:cNvSpPr txBox="1">
            <a:spLocks noGrp="1"/>
          </p:cNvSpPr>
          <p:nvPr>
            <p:ph type="body" idx="1"/>
          </p:nvPr>
        </p:nvSpPr>
        <p:spPr>
          <a:xfrm>
            <a:off x="838200" y="1690700"/>
            <a:ext cx="7915800" cy="4351500"/>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0"/>
              </a:spcBef>
              <a:spcAft>
                <a:spcPts val="0"/>
              </a:spcAft>
              <a:buSzPts val="1800"/>
              <a:buChar char="•"/>
            </a:pPr>
            <a:r>
              <a:rPr lang="en-US"/>
              <a:t>Coming to terms with my own medical trauma growing up with a physical disability</a:t>
            </a:r>
            <a:endParaRPr/>
          </a:p>
          <a:p>
            <a:pPr marL="457200" lvl="0" indent="-342900" algn="l" rtl="0">
              <a:lnSpc>
                <a:spcPct val="90000"/>
              </a:lnSpc>
              <a:spcBef>
                <a:spcPts val="0"/>
              </a:spcBef>
              <a:spcAft>
                <a:spcPts val="0"/>
              </a:spcAft>
              <a:buSzPts val="1800"/>
              <a:buChar char="•"/>
            </a:pPr>
            <a:r>
              <a:rPr lang="en-US"/>
              <a:t>Multiple surgeries, physical therapy and occupational therapy</a:t>
            </a:r>
            <a:endParaRPr/>
          </a:p>
          <a:p>
            <a:pPr marL="457200" lvl="0" indent="-342900" algn="l" rtl="0">
              <a:lnSpc>
                <a:spcPct val="90000"/>
              </a:lnSpc>
              <a:spcBef>
                <a:spcPts val="0"/>
              </a:spcBef>
              <a:spcAft>
                <a:spcPts val="0"/>
              </a:spcAft>
              <a:buSzPts val="1800"/>
              <a:buChar char="•"/>
            </a:pPr>
            <a:r>
              <a:rPr lang="en-US"/>
              <a:t>My limbs (especially my legs) were always being manipulated, measured, worked on</a:t>
            </a:r>
            <a:endParaRPr/>
          </a:p>
          <a:p>
            <a:pPr marL="457200" lvl="0" indent="-342900" algn="l" rtl="0">
              <a:lnSpc>
                <a:spcPct val="90000"/>
              </a:lnSpc>
              <a:spcBef>
                <a:spcPts val="0"/>
              </a:spcBef>
              <a:spcAft>
                <a:spcPts val="0"/>
              </a:spcAft>
              <a:buSzPts val="1800"/>
              <a:buChar char="•"/>
            </a:pPr>
            <a:r>
              <a:rPr lang="en-US"/>
              <a:t>If it hurt, that meant it was good</a:t>
            </a:r>
            <a:endParaRPr/>
          </a:p>
          <a:p>
            <a:pPr marL="457200" lvl="0" indent="-342900" algn="l" rtl="0">
              <a:lnSpc>
                <a:spcPct val="90000"/>
              </a:lnSpc>
              <a:spcBef>
                <a:spcPts val="0"/>
              </a:spcBef>
              <a:spcAft>
                <a:spcPts val="0"/>
              </a:spcAft>
              <a:buSzPts val="1800"/>
              <a:buChar char="•"/>
            </a:pPr>
            <a:r>
              <a:rPr lang="en-US"/>
              <a:t>“Stop screaming, people are going to think I’m torturing you.”</a:t>
            </a:r>
            <a:endParaRPr/>
          </a:p>
          <a:p>
            <a:pPr marL="457200" lvl="0" indent="-342900" algn="l" rtl="0">
              <a:lnSpc>
                <a:spcPct val="90000"/>
              </a:lnSpc>
              <a:spcBef>
                <a:spcPts val="0"/>
              </a:spcBef>
              <a:spcAft>
                <a:spcPts val="0"/>
              </a:spcAft>
              <a:buSzPts val="1800"/>
              <a:buChar char="•"/>
            </a:pPr>
            <a:r>
              <a:rPr lang="en-US"/>
              <a:t>Increased anxiety when medical professionals touch my legs or use instruments like the ones they used when I was growing up</a:t>
            </a:r>
            <a:endParaRPr/>
          </a:p>
          <a:p>
            <a:pPr marL="457200" lvl="0" indent="-342900" algn="l" rtl="0">
              <a:lnSpc>
                <a:spcPct val="90000"/>
              </a:lnSpc>
              <a:spcBef>
                <a:spcPts val="0"/>
              </a:spcBef>
              <a:spcAft>
                <a:spcPts val="0"/>
              </a:spcAft>
              <a:buSzPts val="1800"/>
              <a:buChar char="•"/>
            </a:pPr>
            <a:r>
              <a:rPr lang="en-US"/>
              <a:t>Indifference to pain during PT sessions</a:t>
            </a:r>
            <a:endParaRPr/>
          </a:p>
        </p:txBody>
      </p:sp>
      <p:pic>
        <p:nvPicPr>
          <p:cNvPr id="385" name="Google Shape;385;p55"/>
          <p:cNvPicPr preferRelativeResize="0"/>
          <p:nvPr/>
        </p:nvPicPr>
        <p:blipFill rotWithShape="1">
          <a:blip r:embed="rId3">
            <a:alphaModFix/>
          </a:blip>
          <a:srcRect l="39998" t="30728" r="29360" b="4838"/>
          <a:stretch/>
        </p:blipFill>
        <p:spPr>
          <a:xfrm>
            <a:off x="9442725" y="2499825"/>
            <a:ext cx="1867775" cy="26790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Arielle Silverman</a:t>
            </a:r>
            <a:endParaRPr/>
          </a:p>
        </p:txBody>
      </p:sp>
      <p:sp>
        <p:nvSpPr>
          <p:cNvPr id="111" name="Google Shape;11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Disabilities Research and Training Consultant</a:t>
            </a:r>
            <a:endParaRPr/>
          </a:p>
          <a:p>
            <a:pPr marL="228600" lvl="0" indent="-228600" algn="l" rtl="0">
              <a:lnSpc>
                <a:spcPct val="90000"/>
              </a:lnSpc>
              <a:spcBef>
                <a:spcPts val="1000"/>
              </a:spcBef>
              <a:spcAft>
                <a:spcPts val="0"/>
              </a:spcAft>
              <a:buClr>
                <a:schemeClr val="dk1"/>
              </a:buClr>
              <a:buSzPts val="2800"/>
              <a:buChar char="•"/>
            </a:pPr>
            <a:r>
              <a:rPr lang="en-US"/>
              <a:t>Social scientist.</a:t>
            </a:r>
            <a:endParaRPr/>
          </a:p>
          <a:p>
            <a:pPr marL="228600" lvl="0" indent="-228600" algn="l" rtl="0">
              <a:lnSpc>
                <a:spcPct val="90000"/>
              </a:lnSpc>
              <a:spcBef>
                <a:spcPts val="1000"/>
              </a:spcBef>
              <a:spcAft>
                <a:spcPts val="0"/>
              </a:spcAft>
              <a:buClr>
                <a:schemeClr val="dk1"/>
              </a:buClr>
              <a:buSzPts val="2800"/>
              <a:buChar char="•"/>
            </a:pPr>
            <a:r>
              <a:rPr lang="en-US"/>
              <a:t>CIS woman.</a:t>
            </a:r>
            <a:endParaRPr/>
          </a:p>
          <a:p>
            <a:pPr marL="228600" lvl="0" indent="-228600" algn="l" rtl="0">
              <a:lnSpc>
                <a:spcPct val="90000"/>
              </a:lnSpc>
              <a:spcBef>
                <a:spcPts val="1000"/>
              </a:spcBef>
              <a:spcAft>
                <a:spcPts val="0"/>
              </a:spcAft>
              <a:buClr>
                <a:schemeClr val="dk1"/>
              </a:buClr>
              <a:buSzPts val="2800"/>
              <a:buChar char="•"/>
            </a:pPr>
            <a:r>
              <a:rPr lang="en-US"/>
              <a:t>Jewish.</a:t>
            </a:r>
            <a:endParaRPr/>
          </a:p>
          <a:p>
            <a:pPr marL="228600" lvl="0" indent="-228600" algn="l" rtl="0">
              <a:lnSpc>
                <a:spcPct val="90000"/>
              </a:lnSpc>
              <a:spcBef>
                <a:spcPts val="1000"/>
              </a:spcBef>
              <a:spcAft>
                <a:spcPts val="0"/>
              </a:spcAft>
              <a:buClr>
                <a:schemeClr val="dk1"/>
              </a:buClr>
              <a:buSzPts val="2800"/>
              <a:buChar char="•"/>
            </a:pPr>
            <a:r>
              <a:rPr lang="en-US"/>
              <a:t>Blind.</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56"/>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dirty="0"/>
              <a:t>Takeaways/Recommendations</a:t>
            </a:r>
            <a:endParaRPr dirty="0"/>
          </a:p>
        </p:txBody>
      </p:sp>
      <p:sp>
        <p:nvSpPr>
          <p:cNvPr id="392" name="Google Shape;392;p56"/>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a:t>Reduce risk for trauma by reducing pain, distracting the child, be aware of health disparities (Kassam-Adams, Butler 2017)</a:t>
            </a:r>
            <a:endParaRPr/>
          </a:p>
          <a:p>
            <a:pPr marL="457200" lvl="0" indent="-342900" algn="l" rtl="0">
              <a:spcBef>
                <a:spcPts val="0"/>
              </a:spcBef>
              <a:spcAft>
                <a:spcPts val="0"/>
              </a:spcAft>
              <a:buSzPts val="1800"/>
              <a:buChar char="•"/>
            </a:pPr>
            <a:r>
              <a:rPr lang="en-US"/>
              <a:t>Always ask for consent</a:t>
            </a:r>
            <a:endParaRPr/>
          </a:p>
          <a:p>
            <a:pPr marL="457200" lvl="0" indent="-342900" algn="l" rtl="0">
              <a:spcBef>
                <a:spcPts val="0"/>
              </a:spcBef>
              <a:spcAft>
                <a:spcPts val="0"/>
              </a:spcAft>
              <a:buSzPts val="1800"/>
              <a:buChar char="•"/>
            </a:pPr>
            <a:r>
              <a:rPr lang="en-US"/>
              <a:t>“Be gentle with us...a lot of us have been made to feel like burdens.” -Kathleen Downes*</a:t>
            </a:r>
            <a:endParaRPr/>
          </a:p>
          <a:p>
            <a:pPr marL="457200" lvl="0" indent="-342900" algn="l" rtl="0">
              <a:spcBef>
                <a:spcPts val="1000"/>
              </a:spcBef>
              <a:spcAft>
                <a:spcPts val="0"/>
              </a:spcAft>
              <a:buSzPts val="1800"/>
              <a:buChar char="•"/>
            </a:pPr>
            <a:r>
              <a:rPr lang="en-US"/>
              <a:t>Pediatric Medical Traumatic Stress Toolkit for Health Providers: </a:t>
            </a:r>
            <a:r>
              <a:rPr lang="en-US" sz="1100" u="sng">
                <a:solidFill>
                  <a:schemeClr val="hlink"/>
                </a:solidFill>
                <a:latin typeface="Arial"/>
                <a:ea typeface="Arial"/>
                <a:cs typeface="Arial"/>
                <a:sym typeface="Arial"/>
                <a:hlinkClick r:id="rId3"/>
              </a:rPr>
              <a:t>https://www.nctsn.org/resources/pediatric-medical-traumatic-stress-toolkit-health-care-providers</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58"/>
          <p:cNvSpPr txBox="1">
            <a:spLocks noGrp="1"/>
          </p:cNvSpPr>
          <p:nvPr>
            <p:ph type="title"/>
          </p:nvPr>
        </p:nvSpPr>
        <p:spPr>
          <a:xfrm>
            <a:off x="838200" y="365125"/>
            <a:ext cx="10515600" cy="1135871"/>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Mental health benefits of disability identity</a:t>
            </a:r>
            <a:endParaRPr/>
          </a:p>
        </p:txBody>
      </p:sp>
      <p:sp>
        <p:nvSpPr>
          <p:cNvPr id="406" name="Google Shape;406;p58"/>
          <p:cNvSpPr txBox="1">
            <a:spLocks noGrp="1"/>
          </p:cNvSpPr>
          <p:nvPr>
            <p:ph type="body" idx="1"/>
          </p:nvPr>
        </p:nvSpPr>
        <p:spPr>
          <a:xfrm>
            <a:off x="838200" y="1690688"/>
            <a:ext cx="10515600" cy="4802187"/>
          </a:xfrm>
          <a:prstGeom prst="rect">
            <a:avLst/>
          </a:prstGeom>
          <a:noFill/>
          <a:ln>
            <a:noFill/>
          </a:ln>
        </p:spPr>
        <p:txBody>
          <a:bodyPr spcFirstLastPara="1" wrap="square" lIns="91425" tIns="45700" rIns="91425" bIns="45700" anchor="t" anchorCtr="0">
            <a:noAutofit/>
          </a:bodyPr>
          <a:lstStyle/>
          <a:p>
            <a:pPr marL="228600" lvl="0" indent="-90804" algn="l" rtl="0">
              <a:lnSpc>
                <a:spcPct val="70000"/>
              </a:lnSpc>
              <a:spcBef>
                <a:spcPts val="0"/>
              </a:spcBef>
              <a:spcAft>
                <a:spcPts val="0"/>
              </a:spcAft>
              <a:buClr>
                <a:schemeClr val="dk1"/>
              </a:buClr>
              <a:buSzPts val="2170"/>
              <a:buNone/>
            </a:pPr>
            <a:endParaRPr sz="2170" dirty="0"/>
          </a:p>
          <a:p>
            <a:pPr marL="228600" lvl="0" indent="-228600" algn="l" rtl="0">
              <a:lnSpc>
                <a:spcPct val="70000"/>
              </a:lnSpc>
              <a:spcBef>
                <a:spcPts val="1000"/>
              </a:spcBef>
              <a:spcAft>
                <a:spcPts val="0"/>
              </a:spcAft>
              <a:buClr>
                <a:schemeClr val="dk1"/>
              </a:buClr>
              <a:buSzPts val="2170"/>
              <a:buChar char="•"/>
            </a:pPr>
            <a:r>
              <a:rPr lang="en-US" sz="2400" dirty="0"/>
              <a:t>“Disability pride protects self-esteem through the rejection-identification model”</a:t>
            </a:r>
            <a:endParaRPr sz="3200" dirty="0"/>
          </a:p>
          <a:p>
            <a:pPr marL="228600" lvl="0" indent="-228600" algn="l" rtl="0">
              <a:lnSpc>
                <a:spcPct val="70000"/>
              </a:lnSpc>
              <a:spcBef>
                <a:spcPts val="1000"/>
              </a:spcBef>
              <a:spcAft>
                <a:spcPts val="0"/>
              </a:spcAft>
              <a:buClr>
                <a:schemeClr val="dk1"/>
              </a:buClr>
              <a:buSzPts val="2170"/>
              <a:buChar char="•"/>
            </a:pPr>
            <a:r>
              <a:rPr lang="en-US" sz="2400" dirty="0"/>
              <a:t>710 adults who reported at least one impairment on survey</a:t>
            </a:r>
            <a:endParaRPr sz="3200" dirty="0"/>
          </a:p>
          <a:p>
            <a:pPr marL="228600" lvl="0" indent="-228600" algn="l" rtl="0">
              <a:lnSpc>
                <a:spcPct val="70000"/>
              </a:lnSpc>
              <a:spcBef>
                <a:spcPts val="1000"/>
              </a:spcBef>
              <a:spcAft>
                <a:spcPts val="0"/>
              </a:spcAft>
              <a:buClr>
                <a:schemeClr val="dk1"/>
              </a:buClr>
              <a:buSzPts val="2170"/>
              <a:buChar char="•"/>
            </a:pPr>
            <a:r>
              <a:rPr lang="en-US" sz="2400" dirty="0"/>
              <a:t>Cultural factors and stigma, not impairment factors, predicted disability pride</a:t>
            </a:r>
            <a:endParaRPr sz="3200" dirty="0"/>
          </a:p>
          <a:p>
            <a:pPr marL="228600" lvl="0" indent="-228600" algn="l" rtl="0">
              <a:lnSpc>
                <a:spcPct val="70000"/>
              </a:lnSpc>
              <a:spcBef>
                <a:spcPts val="1000"/>
              </a:spcBef>
              <a:spcAft>
                <a:spcPts val="0"/>
              </a:spcAft>
              <a:buClr>
                <a:schemeClr val="dk1"/>
              </a:buClr>
              <a:buSzPts val="2170"/>
              <a:buChar char="•"/>
            </a:pPr>
            <a:r>
              <a:rPr lang="en-US" sz="2400" dirty="0"/>
              <a:t>Disability pride “partially mediated” the relationship between stigma and self-esteem</a:t>
            </a:r>
            <a:endParaRPr sz="3200" dirty="0"/>
          </a:p>
          <a:p>
            <a:pPr marL="800100" lvl="1">
              <a:lnSpc>
                <a:spcPct val="70000"/>
              </a:lnSpc>
              <a:spcBef>
                <a:spcPts val="1000"/>
              </a:spcBef>
              <a:buSzPts val="2170"/>
              <a:buFont typeface="Wingdings" panose="05000000000000000000" pitchFamily="2" charset="2"/>
              <a:buChar char="§"/>
            </a:pPr>
            <a:r>
              <a:rPr lang="en-US" sz="2000" dirty="0"/>
              <a:t>(Bogart *, 2018)</a:t>
            </a:r>
            <a:endParaRPr sz="2800" dirty="0"/>
          </a:p>
          <a:p>
            <a:pPr marL="228600" lvl="0" indent="-90804" algn="l" rtl="0">
              <a:lnSpc>
                <a:spcPct val="70000"/>
              </a:lnSpc>
              <a:spcBef>
                <a:spcPts val="1000"/>
              </a:spcBef>
              <a:spcAft>
                <a:spcPts val="0"/>
              </a:spcAft>
              <a:buClr>
                <a:schemeClr val="dk1"/>
              </a:buClr>
              <a:buSzPts val="2170"/>
              <a:buNone/>
            </a:pPr>
            <a:endParaRPr sz="2400" dirty="0"/>
          </a:p>
          <a:p>
            <a:pPr marL="228600" lvl="0" indent="-228600" algn="l" rtl="0">
              <a:lnSpc>
                <a:spcPct val="70000"/>
              </a:lnSpc>
              <a:spcBef>
                <a:spcPts val="1000"/>
              </a:spcBef>
              <a:spcAft>
                <a:spcPts val="0"/>
              </a:spcAft>
              <a:buClr>
                <a:schemeClr val="dk1"/>
              </a:buClr>
              <a:buSzPts val="2170"/>
              <a:buChar char="•"/>
            </a:pPr>
            <a:r>
              <a:rPr lang="en-US" sz="2400" dirty="0"/>
              <a:t>Surveys of 361 adults with disabilities</a:t>
            </a:r>
            <a:endParaRPr sz="3200" dirty="0"/>
          </a:p>
          <a:p>
            <a:pPr marL="228600" lvl="0" indent="-228600" algn="l" rtl="0">
              <a:lnSpc>
                <a:spcPct val="70000"/>
              </a:lnSpc>
              <a:spcBef>
                <a:spcPts val="1000"/>
              </a:spcBef>
              <a:spcAft>
                <a:spcPts val="0"/>
              </a:spcAft>
              <a:buClr>
                <a:schemeClr val="dk1"/>
              </a:buClr>
              <a:buSzPts val="2170"/>
              <a:buChar char="•"/>
            </a:pPr>
            <a:r>
              <a:rPr lang="en-US" sz="2400" dirty="0"/>
              <a:t>Disability identification correlated with increased self-esteem in those with visible and invisible disabilities</a:t>
            </a:r>
            <a:endParaRPr sz="3200" dirty="0"/>
          </a:p>
          <a:p>
            <a:pPr marL="228600" lvl="0" indent="-228600" algn="l" rtl="0">
              <a:lnSpc>
                <a:spcPct val="70000"/>
              </a:lnSpc>
              <a:spcBef>
                <a:spcPts val="1000"/>
              </a:spcBef>
              <a:spcAft>
                <a:spcPts val="0"/>
              </a:spcAft>
              <a:buClr>
                <a:schemeClr val="dk1"/>
              </a:buClr>
              <a:buSzPts val="2170"/>
              <a:buChar char="•"/>
            </a:pPr>
            <a:r>
              <a:rPr lang="en-US" sz="2400" dirty="0"/>
              <a:t>Invisible disability may be correlated with increased mental health problems </a:t>
            </a:r>
            <a:endParaRPr sz="3200" dirty="0"/>
          </a:p>
          <a:p>
            <a:pPr marL="800100" lvl="1">
              <a:lnSpc>
                <a:spcPct val="70000"/>
              </a:lnSpc>
              <a:spcBef>
                <a:spcPts val="1000"/>
              </a:spcBef>
              <a:buSzPts val="2170"/>
              <a:buFont typeface="Wingdings" panose="05000000000000000000" pitchFamily="2" charset="2"/>
              <a:buChar char="§"/>
            </a:pPr>
            <a:r>
              <a:rPr lang="en-US" sz="2000" dirty="0" err="1"/>
              <a:t>Nario</a:t>
            </a:r>
            <a:r>
              <a:rPr lang="en-US" sz="2000" dirty="0"/>
              <a:t>-Redmond, 2013 and 2016)</a:t>
            </a:r>
            <a:endParaRPr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5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“Masking” autistic traits</a:t>
            </a:r>
            <a:endParaRPr/>
          </a:p>
        </p:txBody>
      </p:sp>
      <p:sp>
        <p:nvSpPr>
          <p:cNvPr id="413" name="Google Shape;413;p5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Emerging studies link attempts to “mask” or “camouflage” autistic traits with higher rates of anxiety and depression in autistic adults (Cage, 2018)</a:t>
            </a:r>
            <a:endParaRPr/>
          </a:p>
          <a:p>
            <a:pPr marL="228600" lvl="0" indent="-228600" algn="l" rtl="0">
              <a:lnSpc>
                <a:spcPct val="90000"/>
              </a:lnSpc>
              <a:spcBef>
                <a:spcPts val="1000"/>
              </a:spcBef>
              <a:spcAft>
                <a:spcPts val="0"/>
              </a:spcAft>
              <a:buClr>
                <a:schemeClr val="dk1"/>
              </a:buClr>
              <a:buSzPts val="2800"/>
              <a:buChar char="•"/>
            </a:pPr>
            <a:r>
              <a:rPr lang="en-US"/>
              <a:t>Camouflaging autistic traits, along with unmet support needs, predicts suicidal thinking in autistic adults (Cassidy, 2018)</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To what extent do we as professionals encourage autistic children to “mask” autistic traits?</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6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Simulation exercises</a:t>
            </a:r>
            <a:endParaRPr/>
          </a:p>
        </p:txBody>
      </p:sp>
      <p:sp>
        <p:nvSpPr>
          <p:cNvPr id="427" name="Google Shape;427;p6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Used to provide firsthand “experience” with disability.</a:t>
            </a:r>
            <a:endParaRPr/>
          </a:p>
          <a:p>
            <a:pPr marL="228600" lvl="0" indent="-228600" algn="l" rtl="0">
              <a:lnSpc>
                <a:spcPct val="90000"/>
              </a:lnSpc>
              <a:spcBef>
                <a:spcPts val="1000"/>
              </a:spcBef>
              <a:spcAft>
                <a:spcPts val="0"/>
              </a:spcAft>
              <a:buClr>
                <a:schemeClr val="dk1"/>
              </a:buClr>
              <a:buSzPts val="2800"/>
              <a:buChar char="•"/>
            </a:pPr>
            <a:r>
              <a:rPr lang="en-US"/>
              <a:t>Examples: blindfolds, earplugs, wheelchairs, degraded print, sensory overload simulations.</a:t>
            </a:r>
            <a:endParaRPr/>
          </a:p>
          <a:p>
            <a:pPr marL="228600" lvl="0" indent="-228600" algn="l" rtl="0">
              <a:lnSpc>
                <a:spcPct val="90000"/>
              </a:lnSpc>
              <a:spcBef>
                <a:spcPts val="1000"/>
              </a:spcBef>
              <a:spcAft>
                <a:spcPts val="0"/>
              </a:spcAft>
              <a:buClr>
                <a:schemeClr val="dk1"/>
              </a:buClr>
              <a:buSzPts val="2800"/>
              <a:buChar char="•"/>
            </a:pPr>
            <a:r>
              <a:rPr lang="en-US"/>
              <a:t>Simulations give people a false sense of knowledge about disability.</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Google Shape;433;p6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Problems with Simulation Exercises</a:t>
            </a:r>
            <a:endParaRPr/>
          </a:p>
        </p:txBody>
      </p:sp>
      <p:sp>
        <p:nvSpPr>
          <p:cNvPr id="434" name="Google Shape;434;p6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Blindfolding leads to the belief that blind people are less independent and employable (Silverman et al., 2015).</a:t>
            </a:r>
            <a:endParaRPr/>
          </a:p>
          <a:p>
            <a:pPr marL="228600" lvl="0" indent="-228600" algn="l" rtl="0">
              <a:lnSpc>
                <a:spcPct val="90000"/>
              </a:lnSpc>
              <a:spcBef>
                <a:spcPts val="1000"/>
              </a:spcBef>
              <a:spcAft>
                <a:spcPts val="0"/>
              </a:spcAft>
              <a:buClr>
                <a:schemeClr val="dk1"/>
              </a:buClr>
              <a:buSzPts val="2800"/>
              <a:buChar char="•"/>
            </a:pPr>
            <a:r>
              <a:rPr lang="en-US"/>
              <a:t>Disability simulations lead to increased pity and desire not to be disabled (Nario-Redmond et al., 2017).</a:t>
            </a:r>
            <a:endParaRPr/>
          </a:p>
          <a:p>
            <a:pPr marL="228600" lvl="0" indent="-228600" algn="l" rtl="0">
              <a:lnSpc>
                <a:spcPct val="90000"/>
              </a:lnSpc>
              <a:spcBef>
                <a:spcPts val="1000"/>
              </a:spcBef>
              <a:spcAft>
                <a:spcPts val="0"/>
              </a:spcAft>
              <a:buClr>
                <a:schemeClr val="dk1"/>
              </a:buClr>
              <a:buSzPts val="2800"/>
              <a:buChar char="•"/>
            </a:pPr>
            <a:r>
              <a:rPr lang="en-US"/>
              <a:t>Simulated disabilities differ from real ones in many respects.</a:t>
            </a:r>
            <a:endParaRPr/>
          </a:p>
          <a:p>
            <a:pPr marL="228600" lvl="0" indent="-228600" algn="l" rtl="0">
              <a:lnSpc>
                <a:spcPct val="90000"/>
              </a:lnSpc>
              <a:spcBef>
                <a:spcPts val="1000"/>
              </a:spcBef>
              <a:spcAft>
                <a:spcPts val="0"/>
              </a:spcAft>
              <a:buClr>
                <a:schemeClr val="dk1"/>
              </a:buClr>
              <a:buSzPts val="2800"/>
              <a:buChar char="•"/>
            </a:pPr>
            <a:r>
              <a:rPr lang="en-US"/>
              <a:t>Some see disability simulation as a kind of cultural appropriation.</a:t>
            </a:r>
            <a:endParaRPr/>
          </a:p>
          <a:p>
            <a:pPr marL="228600" lvl="0" indent="-228600" algn="l" rtl="0">
              <a:lnSpc>
                <a:spcPct val="90000"/>
              </a:lnSpc>
              <a:spcBef>
                <a:spcPts val="1000"/>
              </a:spcBef>
              <a:spcAft>
                <a:spcPts val="0"/>
              </a:spcAft>
              <a:buClr>
                <a:schemeClr val="dk1"/>
              </a:buClr>
              <a:buSzPts val="2800"/>
              <a:buChar char="•"/>
            </a:pPr>
            <a:r>
              <a:rPr lang="en-US"/>
              <a:t>It is literally impossible to simulate the experience of a child who’s always been disabled when you’re an adult who’s not.</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6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How to learn from disabled experts</a:t>
            </a:r>
            <a:endParaRPr/>
          </a:p>
        </p:txBody>
      </p:sp>
      <p:sp>
        <p:nvSpPr>
          <p:cNvPr id="441" name="Google Shape;441;p6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Reach out to local and national advocacy groups.</a:t>
            </a:r>
            <a:endParaRPr/>
          </a:p>
          <a:p>
            <a:pPr marL="228600" lvl="0" indent="-228600" algn="l" rtl="0">
              <a:lnSpc>
                <a:spcPct val="90000"/>
              </a:lnSpc>
              <a:spcBef>
                <a:spcPts val="1000"/>
              </a:spcBef>
              <a:spcAft>
                <a:spcPts val="0"/>
              </a:spcAft>
              <a:buClr>
                <a:schemeClr val="dk1"/>
              </a:buClr>
              <a:buSzPts val="2800"/>
              <a:buChar char="•"/>
            </a:pPr>
            <a:r>
              <a:rPr lang="en-US"/>
              <a:t>Search for disability blogs.</a:t>
            </a:r>
            <a:endParaRPr/>
          </a:p>
          <a:p>
            <a:pPr marL="228600" lvl="0" indent="-228600" algn="l" rtl="0">
              <a:lnSpc>
                <a:spcPct val="90000"/>
              </a:lnSpc>
              <a:spcBef>
                <a:spcPts val="1000"/>
              </a:spcBef>
              <a:spcAft>
                <a:spcPts val="0"/>
              </a:spcAft>
              <a:buClr>
                <a:schemeClr val="dk1"/>
              </a:buClr>
              <a:buSzPts val="2800"/>
              <a:buChar char="•"/>
            </a:pPr>
            <a:r>
              <a:rPr lang="en-US"/>
              <a:t>Facebook groups:</a:t>
            </a:r>
            <a:endParaRPr/>
          </a:p>
          <a:p>
            <a:pPr marL="685800" lvl="1" indent="-228600" algn="l" rtl="0">
              <a:lnSpc>
                <a:spcPct val="90000"/>
              </a:lnSpc>
              <a:spcBef>
                <a:spcPts val="500"/>
              </a:spcBef>
              <a:spcAft>
                <a:spcPts val="0"/>
              </a:spcAft>
              <a:buClr>
                <a:schemeClr val="dk1"/>
              </a:buClr>
              <a:buSzPts val="2400"/>
              <a:buChar char="•"/>
            </a:pPr>
            <a:r>
              <a:rPr lang="en-US"/>
              <a:t>Disability Wisdom Discussion Group.</a:t>
            </a:r>
            <a:endParaRPr/>
          </a:p>
          <a:p>
            <a:pPr marL="685800" lvl="1" indent="-228600" algn="l" rtl="0">
              <a:lnSpc>
                <a:spcPct val="90000"/>
              </a:lnSpc>
              <a:spcBef>
                <a:spcPts val="500"/>
              </a:spcBef>
              <a:spcAft>
                <a:spcPts val="0"/>
              </a:spcAft>
              <a:buClr>
                <a:schemeClr val="dk1"/>
              </a:buClr>
              <a:buSzPts val="2400"/>
              <a:buChar char="•"/>
            </a:pPr>
            <a:r>
              <a:rPr lang="en-US"/>
              <a:t>Autistic Allies.</a:t>
            </a:r>
            <a:endParaRPr/>
          </a:p>
          <a:p>
            <a:pPr marL="685800" lvl="1" indent="-228600" algn="l" rtl="0">
              <a:lnSpc>
                <a:spcPct val="90000"/>
              </a:lnSpc>
              <a:spcBef>
                <a:spcPts val="500"/>
              </a:spcBef>
              <a:spcAft>
                <a:spcPts val="0"/>
              </a:spcAft>
              <a:buClr>
                <a:schemeClr val="dk1"/>
              </a:buClr>
              <a:buSzPts val="2400"/>
              <a:buChar char="•"/>
            </a:pPr>
            <a:r>
              <a:rPr lang="en-US"/>
              <a:t>Answering Questions on Blindness.</a:t>
            </a:r>
            <a:endParaRPr/>
          </a:p>
          <a:p>
            <a:pPr marL="685800" lvl="1" indent="-228600" algn="l" rtl="0">
              <a:lnSpc>
                <a:spcPct val="90000"/>
              </a:lnSpc>
              <a:spcBef>
                <a:spcPts val="500"/>
              </a:spcBef>
              <a:spcAft>
                <a:spcPts val="0"/>
              </a:spcAft>
              <a:buClr>
                <a:schemeClr val="dk1"/>
              </a:buClr>
              <a:buSzPts val="2400"/>
              <a:buChar char="•"/>
            </a:pPr>
            <a:r>
              <a:rPr lang="en-US"/>
              <a:t>The Federation of Disabled Bloggers.</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p6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Wrap up</a:t>
            </a:r>
            <a:endParaRPr/>
          </a:p>
        </p:txBody>
      </p:sp>
      <p:sp>
        <p:nvSpPr>
          <p:cNvPr id="462" name="Google Shape;462;p66"/>
          <p:cNvSpPr txBox="1">
            <a:spLocks noGrp="1"/>
          </p:cNvSpPr>
          <p:nvPr>
            <p:ph type="body" idx="1"/>
          </p:nvPr>
        </p:nvSpPr>
        <p:spPr>
          <a:xfrm>
            <a:off x="838200" y="1839693"/>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Disability can be an identity and cultural trait as well as a diagnosis</a:t>
            </a:r>
            <a:endParaRPr/>
          </a:p>
          <a:p>
            <a:pPr marL="228600" lvl="0" indent="-228600" algn="l" rtl="0">
              <a:lnSpc>
                <a:spcPct val="90000"/>
              </a:lnSpc>
              <a:spcBef>
                <a:spcPts val="1000"/>
              </a:spcBef>
              <a:spcAft>
                <a:spcPts val="0"/>
              </a:spcAft>
              <a:buClr>
                <a:schemeClr val="dk1"/>
              </a:buClr>
              <a:buSzPts val="2800"/>
              <a:buChar char="•"/>
            </a:pPr>
            <a:r>
              <a:rPr lang="en-US"/>
              <a:t>Provision of culturally competent care includes some understanding of disability community, including preferences for language use</a:t>
            </a:r>
            <a:endParaRPr/>
          </a:p>
          <a:p>
            <a:pPr marL="228600" lvl="0" indent="-228600" algn="l" rtl="0">
              <a:lnSpc>
                <a:spcPct val="90000"/>
              </a:lnSpc>
              <a:spcBef>
                <a:spcPts val="1000"/>
              </a:spcBef>
              <a:spcAft>
                <a:spcPts val="0"/>
              </a:spcAft>
              <a:buClr>
                <a:schemeClr val="dk1"/>
              </a:buClr>
              <a:buSzPts val="2800"/>
              <a:buChar char="•"/>
            </a:pPr>
            <a:r>
              <a:rPr lang="en-US"/>
              <a:t>Consider the social model and the neurodiversity paradigm</a:t>
            </a:r>
            <a:endParaRPr/>
          </a:p>
          <a:p>
            <a:pPr marL="228600" lvl="0" indent="-228600" algn="l" rtl="0">
              <a:lnSpc>
                <a:spcPct val="90000"/>
              </a:lnSpc>
              <a:spcBef>
                <a:spcPts val="1000"/>
              </a:spcBef>
              <a:spcAft>
                <a:spcPts val="0"/>
              </a:spcAft>
              <a:buClr>
                <a:schemeClr val="dk1"/>
              </a:buClr>
              <a:buSzPts val="2800"/>
              <a:buChar char="•"/>
            </a:pPr>
            <a:r>
              <a:rPr lang="en-US"/>
              <a:t>Children and families learn from our language and attitudes</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Try prescribing Disability Pride!</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Noor Pervez</a:t>
            </a:r>
            <a:endParaRPr/>
          </a:p>
        </p:txBody>
      </p:sp>
      <p:sp>
        <p:nvSpPr>
          <p:cNvPr id="118" name="Google Shape;118;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Community Engagement Coordinator</a:t>
            </a:r>
            <a:endParaRPr/>
          </a:p>
          <a:p>
            <a:pPr marL="228600" lvl="0" indent="-228600" algn="l" rtl="0">
              <a:lnSpc>
                <a:spcPct val="90000"/>
              </a:lnSpc>
              <a:spcBef>
                <a:spcPts val="1000"/>
              </a:spcBef>
              <a:spcAft>
                <a:spcPts val="0"/>
              </a:spcAft>
              <a:buClr>
                <a:schemeClr val="dk1"/>
              </a:buClr>
              <a:buSzPts val="2800"/>
              <a:buChar char="•"/>
            </a:pPr>
            <a:r>
              <a:rPr lang="en-US"/>
              <a:t>Community Organizer</a:t>
            </a:r>
            <a:endParaRPr/>
          </a:p>
          <a:p>
            <a:pPr marL="228600" lvl="0" indent="-228600" algn="l" rtl="0">
              <a:lnSpc>
                <a:spcPct val="90000"/>
              </a:lnSpc>
              <a:spcBef>
                <a:spcPts val="1000"/>
              </a:spcBef>
              <a:spcAft>
                <a:spcPts val="0"/>
              </a:spcAft>
              <a:buClr>
                <a:schemeClr val="dk1"/>
              </a:buClr>
              <a:buSzPts val="2800"/>
              <a:buChar char="•"/>
            </a:pPr>
            <a:r>
              <a:rPr lang="en-US"/>
              <a:t>Trans (he/him)</a:t>
            </a:r>
            <a:endParaRPr/>
          </a:p>
          <a:p>
            <a:pPr marL="228600" lvl="0" indent="-228600" algn="l" rtl="0">
              <a:lnSpc>
                <a:spcPct val="90000"/>
              </a:lnSpc>
              <a:spcBef>
                <a:spcPts val="1000"/>
              </a:spcBef>
              <a:spcAft>
                <a:spcPts val="0"/>
              </a:spcAft>
              <a:buClr>
                <a:schemeClr val="dk1"/>
              </a:buClr>
              <a:buSzPts val="2800"/>
              <a:buChar char="•"/>
            </a:pPr>
            <a:r>
              <a:rPr lang="en-US"/>
              <a:t>Muslim</a:t>
            </a:r>
            <a:endParaRPr/>
          </a:p>
          <a:p>
            <a:pPr marL="228600" lvl="0" indent="-228600" algn="l" rtl="0">
              <a:lnSpc>
                <a:spcPct val="90000"/>
              </a:lnSpc>
              <a:spcBef>
                <a:spcPts val="1000"/>
              </a:spcBef>
              <a:spcAft>
                <a:spcPts val="0"/>
              </a:spcAft>
              <a:buClr>
                <a:schemeClr val="dk1"/>
              </a:buClr>
              <a:buSzPts val="2800"/>
              <a:buChar char="•"/>
            </a:pPr>
            <a:r>
              <a:rPr lang="en-US"/>
              <a:t>Autistic</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Cara Liebowitz (she/her)</a:t>
            </a:r>
            <a:endParaRPr/>
          </a:p>
        </p:txBody>
      </p:sp>
      <p:sp>
        <p:nvSpPr>
          <p:cNvPr id="125" name="Google Shape;125;p18"/>
          <p:cNvSpPr txBox="1">
            <a:spLocks noGrp="1"/>
          </p:cNvSpPr>
          <p:nvPr>
            <p:ph type="body" idx="1"/>
          </p:nvPr>
        </p:nvSpPr>
        <p:spPr>
          <a:xfrm>
            <a:off x="431321" y="1825625"/>
            <a:ext cx="10922479" cy="4351338"/>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0"/>
              </a:spcBef>
              <a:spcAft>
                <a:spcPts val="0"/>
              </a:spcAft>
              <a:buSzPts val="1800"/>
              <a:buChar char="•"/>
            </a:pPr>
            <a:r>
              <a:rPr lang="en-US" dirty="0"/>
              <a:t>Development Coordinator at the National Council on Independent Living, the longest running grassroots cross-disability organization in the country</a:t>
            </a:r>
            <a:endParaRPr dirty="0"/>
          </a:p>
          <a:p>
            <a:pPr marL="457200" lvl="0" indent="-342900" algn="l" rtl="0">
              <a:lnSpc>
                <a:spcPct val="90000"/>
              </a:lnSpc>
              <a:spcBef>
                <a:spcPts val="0"/>
              </a:spcBef>
              <a:spcAft>
                <a:spcPts val="0"/>
              </a:spcAft>
              <a:buSzPts val="1800"/>
              <a:buChar char="•"/>
            </a:pPr>
            <a:r>
              <a:rPr lang="en-US" dirty="0"/>
              <a:t>B.S. in Education (focus in Special Education), M.A. in Disability Studies</a:t>
            </a:r>
            <a:endParaRPr dirty="0"/>
          </a:p>
          <a:p>
            <a:pPr marL="457200" lvl="0" indent="-342900" algn="l" rtl="0">
              <a:lnSpc>
                <a:spcPct val="90000"/>
              </a:lnSpc>
              <a:spcBef>
                <a:spcPts val="0"/>
              </a:spcBef>
              <a:spcAft>
                <a:spcPts val="0"/>
              </a:spcAft>
              <a:buSzPts val="1800"/>
              <a:buChar char="•"/>
            </a:pPr>
            <a:r>
              <a:rPr lang="en-US" dirty="0"/>
              <a:t>Physically/psychiatrically disabled, chronically ill (</a:t>
            </a:r>
            <a:r>
              <a:rPr lang="en-US" b="1" dirty="0"/>
              <a:t>cerebral palsy</a:t>
            </a:r>
            <a:r>
              <a:rPr lang="en-US" dirty="0"/>
              <a:t>, ADHD, OCD/generalized anxiety disorder, asthma)</a:t>
            </a:r>
            <a:endParaRPr dirty="0"/>
          </a:p>
          <a:p>
            <a:pPr marL="457200" lvl="0" indent="-342900" algn="l" rtl="0">
              <a:lnSpc>
                <a:spcPct val="90000"/>
              </a:lnSpc>
              <a:spcBef>
                <a:spcPts val="0"/>
              </a:spcBef>
              <a:spcAft>
                <a:spcPts val="0"/>
              </a:spcAft>
              <a:buSzPts val="1800"/>
              <a:buChar char="•"/>
            </a:pPr>
            <a:r>
              <a:rPr lang="en-US" dirty="0"/>
              <a:t>Cis woman </a:t>
            </a:r>
            <a:endParaRPr dirty="0"/>
          </a:p>
          <a:p>
            <a:pPr marL="457200" lvl="0" indent="-342900" algn="l" rtl="0">
              <a:lnSpc>
                <a:spcPct val="90000"/>
              </a:lnSpc>
              <a:spcBef>
                <a:spcPts val="0"/>
              </a:spcBef>
              <a:spcAft>
                <a:spcPts val="0"/>
              </a:spcAft>
              <a:buSzPts val="1800"/>
              <a:buChar char="•"/>
            </a:pPr>
            <a:r>
              <a:rPr lang="en-US" dirty="0"/>
              <a:t>White</a:t>
            </a:r>
            <a:endParaRPr dirty="0"/>
          </a:p>
          <a:p>
            <a:pPr marL="457200" lvl="0" indent="-342900" algn="l" rtl="0">
              <a:lnSpc>
                <a:spcPct val="90000"/>
              </a:lnSpc>
              <a:spcBef>
                <a:spcPts val="0"/>
              </a:spcBef>
              <a:spcAft>
                <a:spcPts val="0"/>
              </a:spcAft>
              <a:buSzPts val="1800"/>
              <a:buChar char="•"/>
            </a:pPr>
            <a:r>
              <a:rPr lang="en-US" dirty="0"/>
              <a:t>Jewish</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0"/>
          <p:cNvSpPr txBox="1">
            <a:spLocks noGrp="1"/>
          </p:cNvSpPr>
          <p:nvPr>
            <p:ph type="title"/>
          </p:nvPr>
        </p:nvSpPr>
        <p:spPr>
          <a:xfrm>
            <a:off x="838200" y="365126"/>
            <a:ext cx="10515600" cy="980596"/>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dirty="0"/>
              <a:t>Disability Space</a:t>
            </a:r>
            <a:endParaRPr dirty="0"/>
          </a:p>
        </p:txBody>
      </p:sp>
      <p:sp>
        <p:nvSpPr>
          <p:cNvPr id="139" name="Google Shape;139;p20"/>
          <p:cNvSpPr txBox="1">
            <a:spLocks noGrp="1"/>
          </p:cNvSpPr>
          <p:nvPr>
            <p:ph type="body" idx="1"/>
          </p:nvPr>
        </p:nvSpPr>
        <p:spPr>
          <a:xfrm>
            <a:off x="534838" y="1345721"/>
            <a:ext cx="10818962" cy="5147154"/>
          </a:xfrm>
          <a:prstGeom prst="rect">
            <a:avLst/>
          </a:prstGeom>
          <a:noFill/>
          <a:ln>
            <a:noFill/>
          </a:ln>
        </p:spPr>
        <p:txBody>
          <a:bodyPr spcFirstLastPara="1" wrap="square" lIns="91425" tIns="45700" rIns="91425" bIns="45700" anchor="t" anchorCtr="0">
            <a:noAutofit/>
          </a:bodyPr>
          <a:lstStyle/>
          <a:p>
            <a:pPr marL="228600" lvl="0" indent="-228600" algn="l" rtl="0">
              <a:lnSpc>
                <a:spcPct val="70000"/>
              </a:lnSpc>
              <a:spcBef>
                <a:spcPts val="0"/>
              </a:spcBef>
              <a:spcAft>
                <a:spcPts val="0"/>
              </a:spcAft>
              <a:buClr>
                <a:schemeClr val="dk1"/>
              </a:buClr>
              <a:buSzPts val="2590"/>
              <a:buChar char="•"/>
            </a:pPr>
            <a:r>
              <a:rPr lang="en-US" sz="2590" dirty="0"/>
              <a:t>Have you been to a space where the majority of people have disabilities?</a:t>
            </a:r>
            <a:endParaRPr dirty="0"/>
          </a:p>
          <a:p>
            <a:pPr marL="228600" lvl="0" indent="-228600" algn="l" rtl="0">
              <a:lnSpc>
                <a:spcPct val="70000"/>
              </a:lnSpc>
              <a:spcBef>
                <a:spcPts val="1000"/>
              </a:spcBef>
              <a:spcAft>
                <a:spcPts val="0"/>
              </a:spcAft>
              <a:buClr>
                <a:schemeClr val="dk1"/>
              </a:buClr>
              <a:buSzPts val="2590"/>
              <a:buChar char="•"/>
            </a:pPr>
            <a:r>
              <a:rPr lang="en-US" sz="2590" dirty="0"/>
              <a:t>Have you spent any time in a space run by and for disabled people?</a:t>
            </a:r>
            <a:endParaRPr dirty="0"/>
          </a:p>
          <a:p>
            <a:pPr marL="228600" lvl="0" indent="-64135" algn="l" rtl="0">
              <a:lnSpc>
                <a:spcPct val="70000"/>
              </a:lnSpc>
              <a:spcBef>
                <a:spcPts val="1000"/>
              </a:spcBef>
              <a:spcAft>
                <a:spcPts val="0"/>
              </a:spcAft>
              <a:buClr>
                <a:schemeClr val="dk1"/>
              </a:buClr>
              <a:buSzPts val="2590"/>
              <a:buNone/>
            </a:pPr>
            <a:endParaRPr sz="2590" dirty="0"/>
          </a:p>
          <a:p>
            <a:pPr marL="228600" lvl="0" indent="-228600" algn="l" rtl="0">
              <a:lnSpc>
                <a:spcPct val="70000"/>
              </a:lnSpc>
              <a:spcBef>
                <a:spcPts val="1000"/>
              </a:spcBef>
              <a:spcAft>
                <a:spcPts val="0"/>
              </a:spcAft>
              <a:buClr>
                <a:schemeClr val="dk1"/>
              </a:buClr>
              <a:buSzPts val="2590"/>
              <a:buChar char="•"/>
            </a:pPr>
            <a:r>
              <a:rPr lang="en-US" sz="2590" dirty="0"/>
              <a:t>Most professional settings designed for people with disabilities are not run by disabled people and had limited input from disabled people on their design, development and priorities</a:t>
            </a:r>
            <a:endParaRPr dirty="0"/>
          </a:p>
          <a:p>
            <a:pPr marL="228600" lvl="0" indent="-228600" algn="l" rtl="0">
              <a:lnSpc>
                <a:spcPct val="70000"/>
              </a:lnSpc>
              <a:spcBef>
                <a:spcPts val="1000"/>
              </a:spcBef>
              <a:spcAft>
                <a:spcPts val="0"/>
              </a:spcAft>
              <a:buClr>
                <a:schemeClr val="dk1"/>
              </a:buClr>
              <a:buSzPts val="2590"/>
              <a:buChar char="•"/>
            </a:pPr>
            <a:r>
              <a:rPr lang="en-US" sz="2590" dirty="0"/>
              <a:t>Most professional conversations about disability are held between non-disabled professionals (and assume a non-disabled audience)</a:t>
            </a:r>
            <a:endParaRPr dirty="0"/>
          </a:p>
          <a:p>
            <a:pPr marL="228600" lvl="0" indent="-228600" algn="l" rtl="0">
              <a:lnSpc>
                <a:spcPct val="70000"/>
              </a:lnSpc>
              <a:spcBef>
                <a:spcPts val="1000"/>
              </a:spcBef>
              <a:spcAft>
                <a:spcPts val="0"/>
              </a:spcAft>
              <a:buClr>
                <a:schemeClr val="dk1"/>
              </a:buClr>
              <a:buSzPts val="2590"/>
              <a:buChar char="•"/>
            </a:pPr>
            <a:r>
              <a:rPr lang="en-US" sz="2590" dirty="0"/>
              <a:t>We are creating disability space here today</a:t>
            </a:r>
          </a:p>
          <a:p>
            <a:pPr marL="228600" lvl="0" indent="-228600" algn="l" rtl="0">
              <a:lnSpc>
                <a:spcPct val="70000"/>
              </a:lnSpc>
              <a:spcBef>
                <a:spcPts val="1000"/>
              </a:spcBef>
              <a:spcAft>
                <a:spcPts val="0"/>
              </a:spcAft>
              <a:buClr>
                <a:schemeClr val="dk1"/>
              </a:buClr>
              <a:buSzPts val="2590"/>
              <a:buChar char="•"/>
            </a:pPr>
            <a:endParaRPr lang="en-US" sz="2590" dirty="0"/>
          </a:p>
          <a:p>
            <a:pPr marL="228600" lvl="0" indent="-228600" algn="l" rtl="0">
              <a:lnSpc>
                <a:spcPct val="70000"/>
              </a:lnSpc>
              <a:spcBef>
                <a:spcPts val="1000"/>
              </a:spcBef>
              <a:spcAft>
                <a:spcPts val="0"/>
              </a:spcAft>
              <a:buClr>
                <a:schemeClr val="dk1"/>
              </a:buClr>
              <a:buSzPts val="2590"/>
              <a:buChar char="•"/>
            </a:pPr>
            <a:r>
              <a:rPr lang="en-US" sz="2590" dirty="0"/>
              <a:t>“Nothing about us without us” used as disability rights slogan since the 1990s</a:t>
            </a:r>
            <a:endParaRPr dirty="0"/>
          </a:p>
          <a:p>
            <a:pPr marL="0" lvl="0" indent="0" algn="l" rtl="0">
              <a:lnSpc>
                <a:spcPct val="70000"/>
              </a:lnSpc>
              <a:spcBef>
                <a:spcPts val="1000"/>
              </a:spcBef>
              <a:spcAft>
                <a:spcPts val="0"/>
              </a:spcAft>
              <a:buClr>
                <a:schemeClr val="dk1"/>
              </a:buClr>
              <a:buSzPts val="2590"/>
              <a:buNone/>
            </a:pPr>
            <a:endParaRPr sz="2590" dirty="0"/>
          </a:p>
          <a:p>
            <a:pPr marL="228600" lvl="0" indent="-228600" algn="l" rtl="0">
              <a:lnSpc>
                <a:spcPct val="70000"/>
              </a:lnSpc>
              <a:spcBef>
                <a:spcPts val="1000"/>
              </a:spcBef>
              <a:spcAft>
                <a:spcPts val="0"/>
              </a:spcAft>
              <a:buClr>
                <a:schemeClr val="dk1"/>
              </a:buClr>
              <a:buSzPts val="2590"/>
              <a:buChar char="•"/>
            </a:pPr>
            <a:r>
              <a:rPr lang="en-US" sz="2590" dirty="0"/>
              <a:t>If this is your first time thinking about disability as a cultural identity trait, this may feel new and different</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1"/>
          <p:cNvSpPr txBox="1">
            <a:spLocks noGrp="1"/>
          </p:cNvSpPr>
          <p:nvPr>
            <p:ph type="title"/>
          </p:nvPr>
        </p:nvSpPr>
        <p:spPr>
          <a:xfrm>
            <a:off x="838200" y="365125"/>
            <a:ext cx="10515600" cy="877079"/>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Disability space</a:t>
            </a:r>
            <a:endParaRPr/>
          </a:p>
        </p:txBody>
      </p:sp>
      <p:sp>
        <p:nvSpPr>
          <p:cNvPr id="146" name="Google Shape;146;p21"/>
          <p:cNvSpPr txBox="1">
            <a:spLocks noGrp="1"/>
          </p:cNvSpPr>
          <p:nvPr>
            <p:ph type="body" idx="1"/>
          </p:nvPr>
        </p:nvSpPr>
        <p:spPr>
          <a:xfrm>
            <a:off x="534838" y="1242204"/>
            <a:ext cx="11145328" cy="5250671"/>
          </a:xfrm>
          <a:prstGeom prst="rect">
            <a:avLst/>
          </a:prstGeom>
          <a:noFill/>
          <a:ln>
            <a:noFill/>
          </a:ln>
        </p:spPr>
        <p:txBody>
          <a:bodyPr spcFirstLastPara="1" wrap="square" lIns="91425" tIns="45700" rIns="91425" bIns="45700" anchor="t" anchorCtr="0">
            <a:noAutofit/>
          </a:bodyPr>
          <a:lstStyle/>
          <a:p>
            <a:pPr marL="457200" lvl="1" indent="0" algn="l" rtl="0">
              <a:lnSpc>
                <a:spcPct val="90000"/>
              </a:lnSpc>
              <a:spcBef>
                <a:spcPts val="0"/>
              </a:spcBef>
              <a:spcAft>
                <a:spcPts val="0"/>
              </a:spcAft>
              <a:buClr>
                <a:schemeClr val="dk1"/>
              </a:buClr>
              <a:buSzPts val="2400"/>
              <a:buNone/>
            </a:pPr>
            <a:endParaRPr dirty="0"/>
          </a:p>
          <a:p>
            <a:pPr marL="685800" lvl="1" indent="-228600" algn="l" rtl="0">
              <a:lnSpc>
                <a:spcPct val="90000"/>
              </a:lnSpc>
              <a:spcBef>
                <a:spcPts val="500"/>
              </a:spcBef>
              <a:spcAft>
                <a:spcPts val="0"/>
              </a:spcAft>
              <a:buClr>
                <a:schemeClr val="dk1"/>
              </a:buClr>
              <a:buSzPts val="2400"/>
              <a:buChar char="•"/>
            </a:pPr>
            <a:r>
              <a:rPr lang="en-US" dirty="0"/>
              <a:t>Please interact with the space however works best for you: sitting, standing, sitting on the floor, pacing, on electronics, knitting</a:t>
            </a:r>
            <a:endParaRPr dirty="0"/>
          </a:p>
          <a:p>
            <a:pPr marL="685800" lvl="1" indent="-228600" algn="l" rtl="0">
              <a:lnSpc>
                <a:spcPct val="90000"/>
              </a:lnSpc>
              <a:spcBef>
                <a:spcPts val="500"/>
              </a:spcBef>
              <a:spcAft>
                <a:spcPts val="0"/>
              </a:spcAft>
              <a:buClr>
                <a:schemeClr val="dk1"/>
              </a:buClr>
              <a:buSzPts val="2400"/>
              <a:buChar char="•"/>
            </a:pPr>
            <a:r>
              <a:rPr lang="en-US" dirty="0"/>
              <a:t>Please take a break if you need one</a:t>
            </a:r>
            <a:endParaRPr dirty="0"/>
          </a:p>
          <a:p>
            <a:pPr marL="685800" lvl="1" indent="-228600" algn="l" rtl="0">
              <a:lnSpc>
                <a:spcPct val="90000"/>
              </a:lnSpc>
              <a:spcBef>
                <a:spcPts val="500"/>
              </a:spcBef>
              <a:spcAft>
                <a:spcPts val="0"/>
              </a:spcAft>
              <a:buClr>
                <a:schemeClr val="dk1"/>
              </a:buClr>
              <a:buSzPts val="2400"/>
              <a:buChar char="•"/>
            </a:pPr>
            <a:r>
              <a:rPr lang="en-US" dirty="0"/>
              <a:t>Please participate in activities as best works for you: alone, with a partner, with a group, in your head, by handwriting, by typing</a:t>
            </a:r>
            <a:endParaRPr dirty="0"/>
          </a:p>
          <a:p>
            <a:pPr marL="685800" lvl="1" indent="-228600" algn="l" rtl="0">
              <a:lnSpc>
                <a:spcPct val="90000"/>
              </a:lnSpc>
              <a:spcBef>
                <a:spcPts val="500"/>
              </a:spcBef>
              <a:spcAft>
                <a:spcPts val="0"/>
              </a:spcAft>
              <a:buClr>
                <a:schemeClr val="dk1"/>
              </a:buClr>
              <a:buSzPts val="2400"/>
              <a:buChar char="•"/>
            </a:pPr>
            <a:r>
              <a:rPr lang="en-US" dirty="0"/>
              <a:t>Use a color communication badge if you like</a:t>
            </a:r>
            <a:endParaRPr dirty="0"/>
          </a:p>
          <a:p>
            <a:pPr marL="685800" lvl="1" indent="-228600" algn="l" rtl="0">
              <a:lnSpc>
                <a:spcPct val="90000"/>
              </a:lnSpc>
              <a:spcBef>
                <a:spcPts val="500"/>
              </a:spcBef>
              <a:spcAft>
                <a:spcPts val="0"/>
              </a:spcAft>
              <a:buClr>
                <a:schemeClr val="dk1"/>
              </a:buClr>
              <a:buSzPts val="2400"/>
              <a:buChar char="•"/>
            </a:pPr>
            <a:r>
              <a:rPr lang="en-US" dirty="0"/>
              <a:t>Try out a few of my favorite fidgets</a:t>
            </a:r>
            <a:endParaRPr dirty="0"/>
          </a:p>
          <a:p>
            <a:pPr marL="685800" lvl="1" indent="-228600" algn="l" rtl="0">
              <a:lnSpc>
                <a:spcPct val="90000"/>
              </a:lnSpc>
              <a:spcBef>
                <a:spcPts val="500"/>
              </a:spcBef>
              <a:spcAft>
                <a:spcPts val="0"/>
              </a:spcAft>
              <a:buClr>
                <a:schemeClr val="dk1"/>
              </a:buClr>
              <a:buSzPts val="2400"/>
              <a:buChar char="•"/>
            </a:pPr>
            <a:r>
              <a:rPr lang="en-US" dirty="0"/>
              <a:t>Please let me know if you have any unmet access needs </a:t>
            </a:r>
            <a:endParaRPr dirty="0"/>
          </a:p>
          <a:p>
            <a:pPr marL="1257300" lvl="2" algn="l" rtl="0">
              <a:lnSpc>
                <a:spcPct val="90000"/>
              </a:lnSpc>
              <a:spcBef>
                <a:spcPts val="500"/>
              </a:spcBef>
              <a:spcAft>
                <a:spcPts val="0"/>
              </a:spcAft>
              <a:buClr>
                <a:schemeClr val="dk1"/>
              </a:buClr>
              <a:buSzPts val="2000"/>
              <a:buFont typeface="Wingdings" panose="05000000000000000000" pitchFamily="2" charset="2"/>
              <a:buChar char="§"/>
            </a:pPr>
            <a:r>
              <a:rPr lang="en-US" dirty="0"/>
              <a:t>(such as electronic versions of materials or to comment in writing rather than verbally)</a:t>
            </a:r>
            <a:endParaRPr dirty="0"/>
          </a:p>
          <a:p>
            <a:pPr marL="1257300" lvl="2" algn="l" rtl="0">
              <a:lnSpc>
                <a:spcPct val="90000"/>
              </a:lnSpc>
              <a:spcBef>
                <a:spcPts val="500"/>
              </a:spcBef>
              <a:spcAft>
                <a:spcPts val="0"/>
              </a:spcAft>
              <a:buClr>
                <a:schemeClr val="dk1"/>
              </a:buClr>
              <a:buSzPts val="2000"/>
              <a:buFont typeface="Wingdings" panose="05000000000000000000" pitchFamily="2" charset="2"/>
              <a:buChar char="§"/>
            </a:pPr>
            <a:r>
              <a:rPr lang="en-US" dirty="0"/>
              <a:t>(Can e-mail </a:t>
            </a:r>
            <a:r>
              <a:rPr lang="en-US" u="sng" dirty="0">
                <a:solidFill>
                  <a:schemeClr val="hlink"/>
                </a:solidFill>
                <a:hlinkClick r:id="rId3"/>
              </a:rPr>
              <a:t>bethanyziss@gmail.com</a:t>
            </a:r>
            <a:r>
              <a:rPr lang="en-US" dirty="0"/>
              <a:t>)</a:t>
            </a:r>
            <a:endParaRPr dirty="0"/>
          </a:p>
          <a:p>
            <a:pPr marL="914400" lvl="2" indent="0" algn="l" rtl="0">
              <a:lnSpc>
                <a:spcPct val="90000"/>
              </a:lnSpc>
              <a:spcBef>
                <a:spcPts val="500"/>
              </a:spcBef>
              <a:spcAft>
                <a:spcPts val="0"/>
              </a:spcAft>
              <a:buClr>
                <a:schemeClr val="dk1"/>
              </a:buClr>
              <a:buSzPts val="2000"/>
              <a:buNone/>
            </a:pPr>
            <a:endParaRPr dirty="0"/>
          </a:p>
          <a:p>
            <a:pPr marL="685800" lvl="1" indent="-228600" algn="l" rtl="0">
              <a:lnSpc>
                <a:spcPct val="90000"/>
              </a:lnSpc>
              <a:spcBef>
                <a:spcPts val="500"/>
              </a:spcBef>
              <a:spcAft>
                <a:spcPts val="0"/>
              </a:spcAft>
              <a:buClr>
                <a:schemeClr val="dk1"/>
              </a:buClr>
              <a:buSzPts val="2400"/>
              <a:buChar char="•"/>
            </a:pPr>
            <a:r>
              <a:rPr lang="en-US" dirty="0"/>
              <a:t>To center disabled voices, we have used an * for every quote or citation from an openly disabled person or disability-run organization</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a:t>Cultural Competency</a:t>
            </a:r>
            <a:endParaRPr/>
          </a:p>
        </p:txBody>
      </p:sp>
      <p:sp>
        <p:nvSpPr>
          <p:cNvPr id="153" name="Google Shape;153;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800"/>
              <a:buChar char="•"/>
            </a:pPr>
            <a:r>
              <a:rPr lang="en-US"/>
              <a:t>“[Culture is] a system of shared beliefs, values, customs, behaviors and artifacts that the members of a society use to cope with their world and with one another, and that are transmitted from generation to generation through learning”   Bates and Plog, 1976</a:t>
            </a:r>
            <a:endParaRPr/>
          </a:p>
          <a:p>
            <a:pPr marL="0" lvl="0" indent="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"Cultural and linguistic competence is a set of congruent behaviors, attitudes, and policies that come together in a system, agency, or among professionals that enables effective work in cross-cultural situations.”  </a:t>
            </a:r>
            <a:r>
              <a:rPr lang="en-US" sz="2400"/>
              <a:t>From the Office of Minority Health</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3068</Words>
  <Application>Microsoft Office PowerPoint</Application>
  <PresentationFormat>Widescreen</PresentationFormat>
  <Paragraphs>363</Paragraphs>
  <Slides>46</Slides>
  <Notes>45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Noto Sans Symbols</vt:lpstr>
      <vt:lpstr>Wingdings</vt:lpstr>
      <vt:lpstr>Office Theme</vt:lpstr>
      <vt:lpstr>Prescribing Disability Pride</vt:lpstr>
      <vt:lpstr>Objectives</vt:lpstr>
      <vt:lpstr>Bethany Ziss (she/her)</vt:lpstr>
      <vt:lpstr>Arielle Silverman</vt:lpstr>
      <vt:lpstr>Noor Pervez</vt:lpstr>
      <vt:lpstr>Cara Liebowitz (she/her)</vt:lpstr>
      <vt:lpstr>Disability Space</vt:lpstr>
      <vt:lpstr>Disability space</vt:lpstr>
      <vt:lpstr>Cultural Competency</vt:lpstr>
      <vt:lpstr>Aspects of culture to consider</vt:lpstr>
      <vt:lpstr>Cultural Competency vs Stereotypes</vt:lpstr>
      <vt:lpstr>Assessing children in cultural context</vt:lpstr>
      <vt:lpstr>Intersectionality</vt:lpstr>
      <vt:lpstr>Intersectionality</vt:lpstr>
      <vt:lpstr>Intersectionality</vt:lpstr>
      <vt:lpstr>Workshop: Cultural traits</vt:lpstr>
      <vt:lpstr>About Language: Person First</vt:lpstr>
      <vt:lpstr>PowerPoint Presentation</vt:lpstr>
      <vt:lpstr>About Language: Identity First</vt:lpstr>
      <vt:lpstr>About Language: Identity First</vt:lpstr>
      <vt:lpstr>PowerPoint Presentation</vt:lpstr>
      <vt:lpstr>PowerPoint Presentation</vt:lpstr>
      <vt:lpstr>About Language:  Identity First in Autistic Community</vt:lpstr>
      <vt:lpstr>About Language</vt:lpstr>
      <vt:lpstr>Models of Disability</vt:lpstr>
      <vt:lpstr>Ableism</vt:lpstr>
      <vt:lpstr>Biopsychosocial model </vt:lpstr>
      <vt:lpstr>Deep Accessibility and Universal Design</vt:lpstr>
      <vt:lpstr>Neurodiversity paradigm</vt:lpstr>
      <vt:lpstr>“What is inappropriate play?”  Used by permission from Lei Wiley-Wiley-Mydske * at neurodiversitylibrary.org </vt:lpstr>
      <vt:lpstr>Disability cultural values</vt:lpstr>
      <vt:lpstr>Disability cultural values</vt:lpstr>
      <vt:lpstr>To “Cure” or Not to “Cure”</vt:lpstr>
      <vt:lpstr>Autistic cultural values</vt:lpstr>
      <vt:lpstr>Autistic culture</vt:lpstr>
      <vt:lpstr>Autistic culture</vt:lpstr>
      <vt:lpstr>WORKSHOP: rethinking language</vt:lpstr>
      <vt:lpstr>Medical trauma</vt:lpstr>
      <vt:lpstr>Medical trauma</vt:lpstr>
      <vt:lpstr>Takeaways/Recommendations</vt:lpstr>
      <vt:lpstr>Mental health benefits of disability identity</vt:lpstr>
      <vt:lpstr>“Masking” autistic traits</vt:lpstr>
      <vt:lpstr>Simulation exercises</vt:lpstr>
      <vt:lpstr>Problems with Simulation Exercises</vt:lpstr>
      <vt:lpstr>How to learn from disabled experts</vt:lpstr>
      <vt:lpstr>Wrap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Prescribing Disability Pride</dc:title>
  <dc:creator>Owner</dc:creator>
  <cp:lastModifiedBy>Arielle</cp:lastModifiedBy>
  <cp:revision>16</cp:revision>
  <dcterms:modified xsi:type="dcterms:W3CDTF">2019-09-12T13:12:07Z</dcterms:modified>
</cp:coreProperties>
</file>